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bin" ContentType="application/vnd.openxmlformats-officedocument.oleObject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8" r:id="rId23"/>
    <p:sldId id="277" r:id="rId2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12" autoAdjust="0"/>
    <p:restoredTop sz="94660"/>
  </p:normalViewPr>
  <p:slideViewPr>
    <p:cSldViewPr>
      <p:cViewPr varScale="1">
        <p:scale>
          <a:sx n="68" d="100"/>
          <a:sy n="68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image" Target="../media/image5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8/2/2011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8/2/2011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8/2/2011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8/2/2011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8/2/2011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8/2/2011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8/2/2011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8/2/2011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8/2/2011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8/2/2011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8/2/2011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47C9B81F-C347-4BEF-BFDF-29C42F48304A}" type="datetimeFigureOut">
              <a:rPr lang="en-US" smtClean="0"/>
              <a:pPr/>
              <a:t>8/2/2011</a:t>
            </a:fld>
            <a:endParaRPr lang="en-US" dirty="0">
              <a:solidFill>
                <a:schemeClr val="tx2">
                  <a:shade val="90000"/>
                </a:schemeClr>
              </a:solidFill>
            </a:endParaRPr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 algn="l" eaLnBrk="1" latinLnBrk="0" hangingPunct="1"/>
            <a:endParaRPr kumimoji="0" lang="en-US" dirty="0">
              <a:solidFill>
                <a:schemeClr val="tx2">
                  <a:shade val="90000"/>
                </a:schemeClr>
              </a:solidFill>
            </a:endParaRPr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 dirty="0">
              <a:solidFill>
                <a:schemeClr val="tx2">
                  <a:shade val="90000"/>
                </a:schemeClr>
              </a:solidFill>
            </a:endParaRPr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oleObject" Target="../embeddings/oleObject4.bin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oleObject2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Income Statement and Balance Sheet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Instructor :  Ryan Williams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Balance Sheet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200" dirty="0" smtClean="0"/>
              <a:t>Company’s resources are identified as:</a:t>
            </a:r>
          </a:p>
          <a:p>
            <a:pPr lvl="1"/>
            <a:r>
              <a:rPr lang="en-US" sz="2200" dirty="0" smtClean="0"/>
              <a:t>Assets</a:t>
            </a:r>
          </a:p>
          <a:p>
            <a:pPr lvl="1"/>
            <a:r>
              <a:rPr lang="en-US" sz="2200" dirty="0" smtClean="0"/>
              <a:t>Liabilities</a:t>
            </a:r>
          </a:p>
          <a:p>
            <a:pPr lvl="1"/>
            <a:r>
              <a:rPr lang="en-US" sz="2200" dirty="0" smtClean="0"/>
              <a:t>Owner’s equity </a:t>
            </a:r>
          </a:p>
          <a:p>
            <a:r>
              <a:rPr lang="en-US" sz="2200" dirty="0" smtClean="0"/>
              <a:t>Balance sheet identity:</a:t>
            </a:r>
          </a:p>
          <a:p>
            <a:pPr>
              <a:buFont typeface="Wingdings" pitchFamily="2" charset="2"/>
              <a:buNone/>
            </a:pPr>
            <a:endParaRPr lang="en-US" sz="2200" dirty="0" smtClean="0"/>
          </a:p>
          <a:p>
            <a:endParaRPr lang="en-US" sz="2200" dirty="0" smtClean="0"/>
          </a:p>
          <a:p>
            <a:endParaRPr lang="en-US" sz="2200" dirty="0" smtClean="0"/>
          </a:p>
          <a:p>
            <a:r>
              <a:rPr lang="en-US" sz="2200" dirty="0" smtClean="0"/>
              <a:t>“Stock” measure statement: each value is the value of the account at the </a:t>
            </a:r>
            <a:r>
              <a:rPr lang="en-US" sz="2200" i="1" u="sng" dirty="0" smtClean="0"/>
              <a:t>specific date</a:t>
            </a:r>
            <a:r>
              <a:rPr lang="en-US" sz="2200" dirty="0" smtClean="0"/>
              <a:t> associated with the balance sheet.</a:t>
            </a:r>
          </a:p>
          <a:p>
            <a:r>
              <a:rPr lang="en-US" sz="2200" dirty="0" smtClean="0"/>
              <a:t>Assets and Liabilities ordered by </a:t>
            </a:r>
            <a:r>
              <a:rPr lang="en-US" sz="2200" i="1" u="sng" dirty="0" smtClean="0"/>
              <a:t>liquidity </a:t>
            </a:r>
            <a:r>
              <a:rPr lang="en-US" sz="2200" dirty="0" smtClean="0"/>
              <a:t>(from the most liquid to the less liquid)</a:t>
            </a:r>
            <a:endParaRPr lang="en-US" sz="2200" i="1" u="sng" dirty="0" smtClean="0"/>
          </a:p>
          <a:p>
            <a:endParaRPr lang="en-US" dirty="0"/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1066800" y="3886200"/>
            <a:ext cx="6781800" cy="6858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lvl="1" algn="ctr">
              <a:lnSpc>
                <a:spcPct val="140000"/>
              </a:lnSpc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None/>
            </a:pPr>
            <a:r>
              <a:rPr lang="en-US" sz="2000" b="1" dirty="0">
                <a:solidFill>
                  <a:schemeClr val="bg1"/>
                </a:solidFill>
              </a:rPr>
              <a:t>Total Assets = Total Liabilities + Shareholders’ Equity</a:t>
            </a:r>
          </a:p>
          <a:p>
            <a:pPr algn="ctr"/>
            <a:endParaRPr lang="en-US" dirty="0"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Another way to think about it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Balance sheet:</a:t>
            </a:r>
          </a:p>
          <a:p>
            <a:pPr>
              <a:buNone/>
            </a:pPr>
            <a:r>
              <a:rPr lang="en-US" dirty="0" smtClean="0"/>
              <a:t>Assets:  The stuff a company owns.</a:t>
            </a:r>
          </a:p>
          <a:p>
            <a:pPr>
              <a:buNone/>
            </a:pPr>
            <a:r>
              <a:rPr lang="en-US" dirty="0" smtClean="0"/>
              <a:t>Liabilities &amp; Equity:  How a company paid for their stuff.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Income Statement: How much money the company’s stuff is making for them.</a:t>
            </a:r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Balance Sheet – Table 2.2</a:t>
            </a:r>
            <a:endParaRPr lang="en-US" dirty="0"/>
          </a:p>
        </p:txBody>
      </p:sp>
      <p:pic>
        <p:nvPicPr>
          <p:cNvPr id="4" name="Picture 286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381000" y="1828800"/>
            <a:ext cx="6553200" cy="4955488"/>
          </a:xfrm>
          <a:ln/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Current assets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2800" u="sng" dirty="0" smtClean="0"/>
              <a:t>CURRENT ASSETS</a:t>
            </a:r>
            <a:r>
              <a:rPr lang="en-US" sz="2800" dirty="0" smtClean="0"/>
              <a:t>:  </a:t>
            </a:r>
            <a:r>
              <a:rPr lang="en-US" sz="2400" dirty="0" smtClean="0"/>
              <a:t>assets that can be converted into cash within a year (arbitrary)</a:t>
            </a:r>
          </a:p>
          <a:p>
            <a:pPr>
              <a:lnSpc>
                <a:spcPct val="90000"/>
              </a:lnSpc>
            </a:pPr>
            <a:r>
              <a:rPr lang="en-US" sz="2800" u="sng" dirty="0" smtClean="0"/>
              <a:t>Cash</a:t>
            </a:r>
          </a:p>
          <a:p>
            <a:pPr lvl="1">
              <a:lnSpc>
                <a:spcPct val="120000"/>
              </a:lnSpc>
            </a:pPr>
            <a:r>
              <a:rPr lang="en-US" sz="2000" dirty="0" smtClean="0"/>
              <a:t>Most liquid asset. </a:t>
            </a:r>
          </a:p>
          <a:p>
            <a:pPr lvl="1">
              <a:lnSpc>
                <a:spcPct val="120000"/>
              </a:lnSpc>
            </a:pPr>
            <a:r>
              <a:rPr lang="en-US" sz="2000" dirty="0" smtClean="0"/>
              <a:t>It includes highly liquid marketable securities </a:t>
            </a:r>
          </a:p>
          <a:p>
            <a:pPr>
              <a:lnSpc>
                <a:spcPct val="90000"/>
              </a:lnSpc>
            </a:pPr>
            <a:r>
              <a:rPr lang="en-US" sz="2800" u="sng" dirty="0" smtClean="0"/>
              <a:t>Net accounts receivable (Net A/R)</a:t>
            </a:r>
          </a:p>
          <a:p>
            <a:pPr lvl="1">
              <a:lnSpc>
                <a:spcPct val="120000"/>
              </a:lnSpc>
            </a:pPr>
            <a:r>
              <a:rPr lang="en-US" sz="2000" dirty="0" smtClean="0"/>
              <a:t>Companies sell products/services on credit, they do not always ask for cash. </a:t>
            </a:r>
          </a:p>
          <a:p>
            <a:pPr lvl="1">
              <a:lnSpc>
                <a:spcPct val="120000"/>
              </a:lnSpc>
            </a:pPr>
            <a:r>
              <a:rPr lang="en-US" sz="2000" dirty="0" smtClean="0"/>
              <a:t>Some customers don’t pay up: Allowance for doubtful accounts</a:t>
            </a:r>
          </a:p>
          <a:p>
            <a:pPr lvl="1">
              <a:lnSpc>
                <a:spcPct val="130000"/>
              </a:lnSpc>
              <a:buFont typeface="Wingdings" pitchFamily="2" charset="2"/>
              <a:buNone/>
            </a:pPr>
            <a:r>
              <a:rPr lang="en-US" sz="2000" b="1" dirty="0" smtClean="0"/>
              <a:t>Net A/R = Gross A/R – allowance for doubtful accounts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Current assets – cont.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300" b="1" u="sng" dirty="0" smtClean="0"/>
              <a:t>Inventory</a:t>
            </a:r>
          </a:p>
          <a:p>
            <a:pPr lvl="1"/>
            <a:r>
              <a:rPr lang="en-US" sz="2300" dirty="0" smtClean="0"/>
              <a:t>Raw materials, work in process, finished goods</a:t>
            </a:r>
          </a:p>
          <a:p>
            <a:pPr lvl="1"/>
            <a:r>
              <a:rPr lang="en-US" sz="2300" dirty="0" smtClean="0"/>
              <a:t>FIFO, LIFO, average cost</a:t>
            </a:r>
          </a:p>
          <a:p>
            <a:pPr lvl="1">
              <a:buFont typeface="Wingdings" pitchFamily="2" charset="2"/>
              <a:buNone/>
            </a:pPr>
            <a:endParaRPr lang="en-US" sz="2300" dirty="0" smtClean="0"/>
          </a:p>
          <a:p>
            <a:pPr lvl="1">
              <a:buFont typeface="Wingdings" pitchFamily="2" charset="2"/>
              <a:buNone/>
            </a:pPr>
            <a:r>
              <a:rPr lang="en-US" sz="2300" b="1" dirty="0" smtClean="0"/>
              <a:t>End of year inventory</a:t>
            </a:r>
          </a:p>
          <a:p>
            <a:pPr lvl="1">
              <a:buFont typeface="Wingdings" pitchFamily="2" charset="2"/>
              <a:buNone/>
            </a:pPr>
            <a:r>
              <a:rPr lang="en-US" sz="2300" b="1" dirty="0" smtClean="0"/>
              <a:t> = Beginning of year inventory + purchases - COGS</a:t>
            </a:r>
          </a:p>
          <a:p>
            <a:pPr lvl="1">
              <a:buFont typeface="Wingdings" pitchFamily="2" charset="2"/>
              <a:buNone/>
            </a:pPr>
            <a:endParaRPr lang="en-US" sz="2300" b="1" dirty="0" smtClean="0"/>
          </a:p>
          <a:p>
            <a:pPr lvl="1">
              <a:buFont typeface="Wingdings" pitchFamily="2" charset="2"/>
              <a:buNone/>
            </a:pPr>
            <a:r>
              <a:rPr lang="en-US" sz="2300" b="1" dirty="0" smtClean="0"/>
              <a:t>Total current assets </a:t>
            </a:r>
          </a:p>
          <a:p>
            <a:pPr lvl="1">
              <a:buFont typeface="Wingdings" pitchFamily="2" charset="2"/>
              <a:buNone/>
            </a:pPr>
            <a:r>
              <a:rPr lang="en-US" sz="2300" b="1" dirty="0" smtClean="0"/>
              <a:t>= Cash + Net A/R + Inventory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Long-term assets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200" b="1" u="sng" dirty="0" smtClean="0"/>
              <a:t>FIXED ASSETS</a:t>
            </a:r>
          </a:p>
          <a:p>
            <a:pPr lvl="1">
              <a:lnSpc>
                <a:spcPct val="80000"/>
              </a:lnSpc>
            </a:pPr>
            <a:r>
              <a:rPr lang="en-US" sz="2200" dirty="0" smtClean="0"/>
              <a:t>Equipment, buildings, vehicles, computers etc</a:t>
            </a:r>
          </a:p>
          <a:p>
            <a:pPr lvl="1">
              <a:lnSpc>
                <a:spcPct val="80000"/>
              </a:lnSpc>
            </a:pPr>
            <a:r>
              <a:rPr lang="en-US" sz="2200" dirty="0" smtClean="0"/>
              <a:t>Permanent nature; needed for business operations</a:t>
            </a:r>
          </a:p>
          <a:p>
            <a:pPr lvl="1">
              <a:lnSpc>
                <a:spcPct val="80000"/>
              </a:lnSpc>
            </a:pPr>
            <a:r>
              <a:rPr lang="en-US" sz="2200" dirty="0" smtClean="0"/>
              <a:t>Reported at book value </a:t>
            </a:r>
          </a:p>
          <a:p>
            <a:pPr lvl="1" algn="ctr">
              <a:lnSpc>
                <a:spcPct val="80000"/>
              </a:lnSpc>
              <a:buFont typeface="Wingdings" pitchFamily="2" charset="2"/>
              <a:buNone/>
            </a:pPr>
            <a:r>
              <a:rPr lang="en-US" sz="2200" dirty="0" smtClean="0"/>
              <a:t>=  original historical cost – allowable depreciation</a:t>
            </a:r>
          </a:p>
          <a:p>
            <a:pPr>
              <a:lnSpc>
                <a:spcPct val="90000"/>
              </a:lnSpc>
            </a:pPr>
            <a:r>
              <a:rPr lang="en-US" sz="2200" b="1" u="sng" dirty="0" smtClean="0"/>
              <a:t>Gross fixed assets</a:t>
            </a:r>
            <a:r>
              <a:rPr lang="en-US" sz="2200" dirty="0" smtClean="0"/>
              <a:t>: original cost of assets</a:t>
            </a:r>
          </a:p>
          <a:p>
            <a:pPr>
              <a:lnSpc>
                <a:spcPct val="90000"/>
              </a:lnSpc>
            </a:pPr>
            <a:r>
              <a:rPr lang="en-US" sz="2200" b="1" u="sng" dirty="0" smtClean="0"/>
              <a:t>Accumulated depreciation</a:t>
            </a:r>
          </a:p>
          <a:p>
            <a:pPr lvl="1">
              <a:lnSpc>
                <a:spcPct val="90000"/>
              </a:lnSpc>
            </a:pPr>
            <a:r>
              <a:rPr lang="en-US" sz="2200" dirty="0" smtClean="0"/>
              <a:t>Straight-line </a:t>
            </a:r>
          </a:p>
          <a:p>
            <a:pPr lvl="1">
              <a:lnSpc>
                <a:spcPct val="90000"/>
              </a:lnSpc>
            </a:pPr>
            <a:r>
              <a:rPr lang="en-US" sz="2200" dirty="0" smtClean="0"/>
              <a:t>Accelerated cost recovery </a:t>
            </a:r>
          </a:p>
          <a:p>
            <a:pPr lvl="1">
              <a:lnSpc>
                <a:spcPct val="90000"/>
              </a:lnSpc>
              <a:buFont typeface="Wingdings" pitchFamily="2" charset="2"/>
              <a:buNone/>
            </a:pPr>
            <a:endParaRPr lang="en-US" sz="2200" dirty="0" smtClean="0"/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2200" b="1" dirty="0" smtClean="0"/>
              <a:t>    Net fixed assets </a:t>
            </a:r>
          </a:p>
          <a:p>
            <a:pPr lvl="1">
              <a:lnSpc>
                <a:spcPct val="90000"/>
              </a:lnSpc>
              <a:buFont typeface="Wingdings" pitchFamily="2" charset="2"/>
              <a:buNone/>
            </a:pPr>
            <a:r>
              <a:rPr lang="en-US" sz="2200" b="1" dirty="0" smtClean="0"/>
              <a:t>= gross fixed assets – accumulated depreciation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Total assets (final left hand side)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 typeface="Wingdings" pitchFamily="2" charset="2"/>
              <a:buNone/>
            </a:pPr>
            <a:r>
              <a:rPr lang="en-US" sz="2000" b="1" dirty="0" smtClean="0"/>
              <a:t>Total assets </a:t>
            </a:r>
            <a:br>
              <a:rPr lang="en-US" sz="2000" b="1" dirty="0" smtClean="0"/>
            </a:br>
            <a:r>
              <a:rPr lang="en-US" sz="2000" b="1" dirty="0" smtClean="0"/>
              <a:t>= Current assets + long-term assets</a:t>
            </a:r>
          </a:p>
          <a:p>
            <a:pPr>
              <a:buFont typeface="Wingdings" pitchFamily="2" charset="2"/>
              <a:buNone/>
            </a:pPr>
            <a:endParaRPr lang="en-US" sz="2000" b="1" dirty="0" smtClean="0"/>
          </a:p>
          <a:p>
            <a:pPr>
              <a:buFont typeface="Wingdings" pitchFamily="2" charset="2"/>
              <a:buNone/>
            </a:pPr>
            <a:r>
              <a:rPr lang="en-US" dirty="0" smtClean="0"/>
              <a:t>   </a:t>
            </a:r>
            <a:r>
              <a:rPr lang="en-US" u="sng" dirty="0" smtClean="0">
                <a:solidFill>
                  <a:srgbClr val="FF0000"/>
                </a:solidFill>
              </a:rPr>
              <a:t>Assets (LHS of balance sheet) must be financed by a combination of liabilities and owner’s equity (RHS of balance sheet)</a:t>
            </a:r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In other words, the balance sheet has to balance.  </a:t>
            </a:r>
          </a:p>
          <a:p>
            <a:r>
              <a:rPr lang="en-US" dirty="0" smtClean="0"/>
              <a:t>If you have constructed a balance sheet and it does not balance, you have done something wrong.  </a:t>
            </a:r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dirty="0" smtClean="0"/>
              <a:t>Liabilities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458200" cy="55626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300" b="1" u="sng" dirty="0" smtClean="0"/>
              <a:t>CURRENT LIABILITIES</a:t>
            </a:r>
          </a:p>
          <a:p>
            <a:pPr lvl="1">
              <a:lnSpc>
                <a:spcPct val="90000"/>
              </a:lnSpc>
              <a:buFontTx/>
              <a:buChar char="•"/>
            </a:pPr>
            <a:r>
              <a:rPr lang="en-US" sz="2300" dirty="0" smtClean="0"/>
              <a:t>Notes payable</a:t>
            </a:r>
          </a:p>
          <a:p>
            <a:pPr lvl="1">
              <a:lnSpc>
                <a:spcPct val="90000"/>
              </a:lnSpc>
              <a:buFontTx/>
              <a:buChar char="•"/>
            </a:pPr>
            <a:r>
              <a:rPr lang="en-US" sz="2300" dirty="0" smtClean="0"/>
              <a:t>Accounts payable (A/P)</a:t>
            </a:r>
          </a:p>
          <a:p>
            <a:pPr lvl="1">
              <a:lnSpc>
                <a:spcPct val="90000"/>
              </a:lnSpc>
              <a:buFontTx/>
              <a:buChar char="•"/>
            </a:pPr>
            <a:r>
              <a:rPr lang="en-US" sz="2300" dirty="0" smtClean="0"/>
              <a:t>Accrued expenses (accruals)</a:t>
            </a:r>
          </a:p>
          <a:p>
            <a:pPr lvl="1">
              <a:lnSpc>
                <a:spcPct val="90000"/>
              </a:lnSpc>
              <a:buFontTx/>
              <a:buChar char="•"/>
            </a:pPr>
            <a:r>
              <a:rPr lang="en-US" sz="2300" dirty="0" smtClean="0"/>
              <a:t>Current portion of long-term debt</a:t>
            </a:r>
          </a:p>
          <a:p>
            <a:pPr lvl="1">
              <a:lnSpc>
                <a:spcPct val="90000"/>
              </a:lnSpc>
              <a:buFontTx/>
              <a:buNone/>
            </a:pPr>
            <a:endParaRPr lang="en-US" sz="2300" dirty="0" smtClean="0"/>
          </a:p>
          <a:p>
            <a:pPr lvl="1">
              <a:lnSpc>
                <a:spcPct val="90000"/>
              </a:lnSpc>
              <a:buFontTx/>
              <a:buNone/>
            </a:pPr>
            <a:r>
              <a:rPr lang="en-US" sz="2300" b="1" dirty="0" smtClean="0">
                <a:solidFill>
                  <a:srgbClr val="FF0000"/>
                </a:solidFill>
                <a:cs typeface="Times New Roman" pitchFamily="18" charset="0"/>
              </a:rPr>
              <a:t>→ </a:t>
            </a:r>
            <a:r>
              <a:rPr lang="en-US" sz="2300" b="1" i="1" dirty="0" smtClean="0">
                <a:solidFill>
                  <a:srgbClr val="FF0000"/>
                </a:solidFill>
              </a:rPr>
              <a:t>SUM = TOTAL CURRENT LIABILITIES</a:t>
            </a:r>
          </a:p>
          <a:p>
            <a:pPr lvl="1">
              <a:lnSpc>
                <a:spcPct val="90000"/>
              </a:lnSpc>
              <a:buFont typeface="Wingdings" pitchFamily="2" charset="2"/>
              <a:buNone/>
            </a:pPr>
            <a:endParaRPr lang="en-US" sz="2300" dirty="0" smtClean="0">
              <a:solidFill>
                <a:schemeClr val="folHlink"/>
              </a:solidFill>
            </a:endParaRPr>
          </a:p>
          <a:p>
            <a:pPr>
              <a:lnSpc>
                <a:spcPct val="90000"/>
              </a:lnSpc>
            </a:pPr>
            <a:r>
              <a:rPr lang="en-US" sz="2300" b="1" u="sng" dirty="0" smtClean="0"/>
              <a:t>LONG-TERM DEBT</a:t>
            </a:r>
          </a:p>
          <a:p>
            <a:pPr lvl="1">
              <a:lnSpc>
                <a:spcPct val="90000"/>
              </a:lnSpc>
              <a:buFontTx/>
              <a:buChar char="•"/>
            </a:pPr>
            <a:r>
              <a:rPr lang="en-US" sz="2300" dirty="0" smtClean="0"/>
              <a:t>Liabilities with maturities in excess of 1 year</a:t>
            </a:r>
          </a:p>
          <a:p>
            <a:pPr lvl="1">
              <a:lnSpc>
                <a:spcPct val="90000"/>
              </a:lnSpc>
              <a:buFontTx/>
              <a:buChar char="•"/>
            </a:pPr>
            <a:endParaRPr lang="en-US" sz="2300" dirty="0" smtClean="0"/>
          </a:p>
          <a:p>
            <a:pPr>
              <a:buFont typeface="Wingdings" pitchFamily="2" charset="2"/>
              <a:buNone/>
            </a:pPr>
            <a:r>
              <a:rPr lang="en-US" sz="2200" b="1" dirty="0" smtClean="0">
                <a:latin typeface="Comic Sans MS" pitchFamily="66" charset="0"/>
              </a:rPr>
              <a:t> </a:t>
            </a:r>
            <a:r>
              <a:rPr lang="en-US" b="1" dirty="0" smtClean="0"/>
              <a:t>Total liabilities</a:t>
            </a:r>
          </a:p>
          <a:p>
            <a:pPr lvl="1">
              <a:buFont typeface="Wingdings" pitchFamily="2" charset="2"/>
              <a:buNone/>
            </a:pPr>
            <a:r>
              <a:rPr lang="en-US" sz="2600" b="1" dirty="0" smtClean="0"/>
              <a:t>= current liabilities + L.T. debt</a:t>
            </a:r>
            <a:endParaRPr lang="en-US" sz="2600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dirty="0" smtClean="0"/>
              <a:t>Equity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2578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2000" b="1" u="sng" dirty="0" smtClean="0"/>
              <a:t>COMMON STOCK</a:t>
            </a:r>
          </a:p>
          <a:p>
            <a:pPr lvl="1">
              <a:lnSpc>
                <a:spcPct val="80000"/>
              </a:lnSpc>
            </a:pPr>
            <a:r>
              <a:rPr lang="en-US" sz="2100" dirty="0" smtClean="0"/>
              <a:t>Common stock at par </a:t>
            </a:r>
          </a:p>
          <a:p>
            <a:pPr lvl="1">
              <a:lnSpc>
                <a:spcPct val="80000"/>
              </a:lnSpc>
              <a:buFont typeface="Wingdings" pitchFamily="2" charset="2"/>
              <a:buNone/>
            </a:pPr>
            <a:endParaRPr lang="en-US" sz="2100" dirty="0" smtClean="0"/>
          </a:p>
          <a:p>
            <a:pPr lvl="1">
              <a:lnSpc>
                <a:spcPct val="80000"/>
              </a:lnSpc>
              <a:buFont typeface="Wingdings" pitchFamily="2" charset="2"/>
              <a:buNone/>
            </a:pPr>
            <a:endParaRPr lang="en-US" sz="2300" dirty="0" smtClean="0"/>
          </a:p>
          <a:p>
            <a:pPr lvl="2" algn="ctr">
              <a:lnSpc>
                <a:spcPct val="80000"/>
              </a:lnSpc>
              <a:buFont typeface="Wingdings" pitchFamily="2" charset="2"/>
              <a:buNone/>
            </a:pPr>
            <a:endParaRPr lang="en-US" dirty="0" smtClean="0"/>
          </a:p>
          <a:p>
            <a:pPr lvl="1">
              <a:lnSpc>
                <a:spcPct val="80000"/>
              </a:lnSpc>
            </a:pPr>
            <a:r>
              <a:rPr lang="en-US" sz="2100" dirty="0" smtClean="0"/>
              <a:t>Additional paid-in capital (capital surplus): additional money generated when company sold stocks</a:t>
            </a:r>
          </a:p>
          <a:p>
            <a:pPr lvl="1">
              <a:lnSpc>
                <a:spcPct val="80000"/>
              </a:lnSpc>
            </a:pPr>
            <a:endParaRPr lang="en-US" sz="2100" dirty="0" smtClean="0"/>
          </a:p>
          <a:p>
            <a:pPr lvl="1">
              <a:lnSpc>
                <a:spcPct val="80000"/>
              </a:lnSpc>
            </a:pPr>
            <a:endParaRPr lang="en-US" sz="2100" dirty="0" smtClean="0"/>
          </a:p>
          <a:p>
            <a:pPr lvl="1">
              <a:lnSpc>
                <a:spcPct val="80000"/>
              </a:lnSpc>
            </a:pPr>
            <a:endParaRPr lang="en-US" sz="2100" dirty="0" smtClean="0"/>
          </a:p>
          <a:p>
            <a:pPr>
              <a:lnSpc>
                <a:spcPct val="80000"/>
              </a:lnSpc>
            </a:pPr>
            <a:r>
              <a:rPr lang="en-US" sz="2200" b="1" u="sng" dirty="0" smtClean="0"/>
              <a:t>RETAINED EARNINGS</a:t>
            </a:r>
          </a:p>
          <a:p>
            <a:pPr lvl="1"/>
            <a:r>
              <a:rPr lang="en-US" sz="2200" i="1" u="sng" dirty="0" smtClean="0"/>
              <a:t>Cumulative</a:t>
            </a:r>
            <a:r>
              <a:rPr lang="en-US" sz="2200" i="1" dirty="0" smtClean="0"/>
              <a:t> </a:t>
            </a:r>
            <a:r>
              <a:rPr lang="en-US" sz="2200" dirty="0" smtClean="0"/>
              <a:t>total of all net income </a:t>
            </a:r>
            <a:r>
              <a:rPr lang="en-US" sz="2200" i="1" u="sng" dirty="0" smtClean="0"/>
              <a:t>reinvested</a:t>
            </a:r>
            <a:r>
              <a:rPr lang="en-US" sz="2200" dirty="0" smtClean="0"/>
              <a:t> into the company: this income is NOT available o shareholders!</a:t>
            </a:r>
          </a:p>
          <a:p>
            <a:pPr lvl="1">
              <a:buNone/>
            </a:pPr>
            <a:r>
              <a:rPr lang="en-US" sz="2200" i="1" dirty="0" smtClean="0">
                <a:latin typeface="Comic Sans MS" pitchFamily="66" charset="0"/>
              </a:rPr>
              <a:t> </a:t>
            </a:r>
            <a:r>
              <a:rPr lang="en-US" sz="2200" b="1" dirty="0" smtClean="0"/>
              <a:t>Annual addition to retained earnings </a:t>
            </a:r>
            <a:br>
              <a:rPr lang="en-US" sz="2200" b="1" dirty="0" smtClean="0"/>
            </a:br>
            <a:r>
              <a:rPr lang="en-US" sz="2200" b="1" dirty="0" smtClean="0"/>
              <a:t>= net income – dividends paid</a:t>
            </a:r>
            <a:r>
              <a:rPr lang="en-US" sz="2000" dirty="0" smtClean="0"/>
              <a:t> </a:t>
            </a:r>
            <a:endParaRPr lang="en-US" sz="2200" dirty="0" smtClean="0"/>
          </a:p>
          <a:p>
            <a:pPr lvl="1">
              <a:lnSpc>
                <a:spcPct val="80000"/>
              </a:lnSpc>
            </a:pPr>
            <a:endParaRPr lang="en-US" sz="2100" dirty="0" smtClean="0">
              <a:latin typeface="Comic Sans MS" pitchFamily="66" charset="0"/>
            </a:endParaRPr>
          </a:p>
          <a:p>
            <a:pPr lvl="1">
              <a:lnSpc>
                <a:spcPct val="80000"/>
              </a:lnSpc>
              <a:buFont typeface="Wingdings" pitchFamily="2" charset="2"/>
              <a:buNone/>
            </a:pPr>
            <a:endParaRPr lang="en-US" sz="2100" dirty="0" smtClean="0">
              <a:latin typeface="Comic Sans MS" pitchFamily="66" charset="0"/>
            </a:endParaRPr>
          </a:p>
          <a:p>
            <a:pPr lvl="1">
              <a:lnSpc>
                <a:spcPct val="80000"/>
              </a:lnSpc>
              <a:buFont typeface="Wingdings" pitchFamily="2" charset="2"/>
              <a:buNone/>
            </a:pPr>
            <a:endParaRPr lang="en-US" sz="2100" dirty="0" smtClean="0">
              <a:latin typeface="Comic Sans MS" pitchFamily="66" charset="0"/>
            </a:endParaRPr>
          </a:p>
          <a:p>
            <a:pPr lvl="1">
              <a:lnSpc>
                <a:spcPct val="80000"/>
              </a:lnSpc>
              <a:buFont typeface="Wingdings" pitchFamily="2" charset="2"/>
              <a:buNone/>
            </a:pPr>
            <a:endParaRPr lang="en-US" sz="2100" dirty="0" smtClean="0">
              <a:latin typeface="Comic Sans MS" pitchFamily="66" charset="0"/>
            </a:endParaRPr>
          </a:p>
          <a:p>
            <a:pPr lvl="1">
              <a:lnSpc>
                <a:spcPct val="80000"/>
              </a:lnSpc>
              <a:buFont typeface="Wingdings" pitchFamily="2" charset="2"/>
              <a:buNone/>
            </a:pPr>
            <a:endParaRPr lang="en-US" sz="2100" dirty="0" smtClean="0">
              <a:latin typeface="Comic Sans MS" pitchFamily="66" charset="0"/>
            </a:endParaRPr>
          </a:p>
          <a:p>
            <a:endParaRPr lang="en-US" dirty="0"/>
          </a:p>
        </p:txBody>
      </p:sp>
      <p:graphicFrame>
        <p:nvGraphicFramePr>
          <p:cNvPr id="41986" name="Object 2"/>
          <p:cNvGraphicFramePr>
            <a:graphicFrameLocks noChangeAspect="1"/>
          </p:cNvGraphicFramePr>
          <p:nvPr/>
        </p:nvGraphicFramePr>
        <p:xfrm>
          <a:off x="685800" y="1905000"/>
          <a:ext cx="8001000" cy="304800"/>
        </p:xfrm>
        <a:graphic>
          <a:graphicData uri="http://schemas.openxmlformats.org/presentationml/2006/ole">
            <p:oleObj spid="_x0000_s41986" name="Ecuación" r:id="rId3" imgW="5181480" imgH="203040" progId="Equation.3">
              <p:embed/>
            </p:oleObj>
          </a:graphicData>
        </a:graphic>
      </p:graphicFrame>
      <p:graphicFrame>
        <p:nvGraphicFramePr>
          <p:cNvPr id="41987" name="Object 3"/>
          <p:cNvGraphicFramePr>
            <a:graphicFrameLocks noChangeAspect="1"/>
          </p:cNvGraphicFramePr>
          <p:nvPr/>
        </p:nvGraphicFramePr>
        <p:xfrm>
          <a:off x="685800" y="3657600"/>
          <a:ext cx="7620000" cy="304800"/>
        </p:xfrm>
        <a:graphic>
          <a:graphicData uri="http://schemas.openxmlformats.org/presentationml/2006/ole">
            <p:oleObj spid="_x0000_s41987" name="Ecuación" r:id="rId4" imgW="5079960" imgH="203040" progId="Equation.3">
              <p:embed/>
            </p:oleObj>
          </a:graphicData>
        </a:graphic>
      </p:graphicFrame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Total Equity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10000"/>
              </a:lnSpc>
              <a:buFont typeface="Wingdings" pitchFamily="2" charset="2"/>
              <a:buNone/>
            </a:pPr>
            <a:r>
              <a:rPr lang="en-US" sz="2400" b="1" dirty="0" smtClean="0"/>
              <a:t>Shareholders’ equity </a:t>
            </a:r>
          </a:p>
          <a:p>
            <a:pPr lvl="1">
              <a:lnSpc>
                <a:spcPct val="110000"/>
              </a:lnSpc>
              <a:buFont typeface="Wingdings" pitchFamily="2" charset="2"/>
              <a:buNone/>
            </a:pPr>
            <a:r>
              <a:rPr lang="en-US" b="1" dirty="0" smtClean="0"/>
              <a:t>=   common stock at par +</a:t>
            </a:r>
          </a:p>
          <a:p>
            <a:pPr lvl="1">
              <a:lnSpc>
                <a:spcPct val="110000"/>
              </a:lnSpc>
              <a:buFont typeface="Wingdings" pitchFamily="2" charset="2"/>
              <a:buNone/>
            </a:pPr>
            <a:r>
              <a:rPr lang="en-US" b="1" dirty="0" smtClean="0"/>
              <a:t>    additional paid-in capital +</a:t>
            </a:r>
          </a:p>
          <a:p>
            <a:pPr lvl="1">
              <a:lnSpc>
                <a:spcPct val="110000"/>
              </a:lnSpc>
              <a:buFont typeface="Wingdings" pitchFamily="2" charset="2"/>
              <a:buNone/>
            </a:pPr>
            <a:r>
              <a:rPr lang="en-US" b="1" dirty="0" smtClean="0"/>
              <a:t>    retained earnings </a:t>
            </a:r>
          </a:p>
          <a:p>
            <a:pPr lvl="1">
              <a:lnSpc>
                <a:spcPct val="110000"/>
              </a:lnSpc>
              <a:buFont typeface="Wingdings" pitchFamily="2" charset="2"/>
              <a:buNone/>
            </a:pPr>
            <a:endParaRPr lang="en-US" b="1" dirty="0" smtClean="0"/>
          </a:p>
          <a:p>
            <a:pPr>
              <a:lnSpc>
                <a:spcPct val="110000"/>
              </a:lnSpc>
            </a:pPr>
            <a:r>
              <a:rPr lang="en-US" sz="2400" dirty="0" smtClean="0"/>
              <a:t>Shareholders’ equity also known as Net worth, owners’ equity or book value of firm’s equity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Learning Objectives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endParaRPr lang="en-US" dirty="0" smtClean="0"/>
          </a:p>
          <a:p>
            <a:r>
              <a:rPr lang="en-US" dirty="0" smtClean="0"/>
              <a:t>1. Recognize items that belong on an Income Statement. </a:t>
            </a:r>
          </a:p>
          <a:p>
            <a:endParaRPr lang="en-US" dirty="0" smtClean="0"/>
          </a:p>
          <a:p>
            <a:r>
              <a:rPr lang="en-US" dirty="0" smtClean="0"/>
              <a:t>2. Prepare an Income Statement. </a:t>
            </a:r>
          </a:p>
          <a:p>
            <a:endParaRPr lang="en-US" dirty="0" smtClean="0"/>
          </a:p>
          <a:p>
            <a:r>
              <a:rPr lang="en-US" dirty="0" smtClean="0"/>
              <a:t>3. Calculate COGS given information about changes in inventory. </a:t>
            </a:r>
          </a:p>
          <a:p>
            <a:endParaRPr lang="en-US" dirty="0" smtClean="0"/>
          </a:p>
          <a:p>
            <a:r>
              <a:rPr lang="en-US" dirty="0" smtClean="0"/>
              <a:t>4. Calculate net profit margin. </a:t>
            </a:r>
          </a:p>
          <a:p>
            <a:endParaRPr lang="en-US" dirty="0" smtClean="0"/>
          </a:p>
          <a:p>
            <a:r>
              <a:rPr lang="en-US" dirty="0" smtClean="0"/>
              <a:t>5. Recognize items that belong on a Balance Sheet. </a:t>
            </a:r>
          </a:p>
          <a:p>
            <a:endParaRPr lang="en-US" dirty="0" smtClean="0"/>
          </a:p>
          <a:p>
            <a:r>
              <a:rPr lang="en-US" dirty="0" smtClean="0"/>
              <a:t>6. Prepare a Balance Sheet. </a:t>
            </a:r>
          </a:p>
          <a:p>
            <a:endParaRPr lang="en-US" dirty="0" smtClean="0"/>
          </a:p>
          <a:p>
            <a:r>
              <a:rPr lang="en-US" dirty="0" smtClean="0"/>
              <a:t>7. Calculate accumulated depreciation, net fixed assets and gross fixed assets. </a:t>
            </a:r>
          </a:p>
          <a:p>
            <a:endParaRPr lang="en-US" dirty="0" smtClean="0"/>
          </a:p>
          <a:p>
            <a:r>
              <a:rPr lang="en-US" dirty="0" smtClean="0"/>
              <a:t>8. Discuss the purpose and potential shortcomings of the Income Statement and Balance Sheet. </a:t>
            </a:r>
          </a:p>
          <a:p>
            <a:endParaRPr lang="en-US" dirty="0" smtClean="0"/>
          </a:p>
          <a:p>
            <a:r>
              <a:rPr lang="en-US" dirty="0" smtClean="0"/>
              <a:t>9. Calculate dividends paid, number of shares outstanding, earnings per share, and the P/E ratio using the current Income Statement and two most recent Balance Sheets. </a:t>
            </a:r>
          </a:p>
          <a:p>
            <a:endParaRPr lang="en-US" dirty="0" smtClean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Preferred Stock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b="1" u="sng" dirty="0" smtClean="0"/>
              <a:t>PREFERRED STOCK</a:t>
            </a:r>
          </a:p>
          <a:p>
            <a:pPr lvl="1"/>
            <a:r>
              <a:rPr lang="en-US" dirty="0" smtClean="0"/>
              <a:t>Hybrid security – Mixture of Debt &amp; Equity</a:t>
            </a:r>
          </a:p>
          <a:p>
            <a:pPr lvl="1"/>
            <a:r>
              <a:rPr lang="en-US" dirty="0" smtClean="0"/>
              <a:t>Debt component: pays fixed periodic amount (like the interest on debt).</a:t>
            </a:r>
          </a:p>
          <a:p>
            <a:pPr lvl="1"/>
            <a:r>
              <a:rPr lang="en-US" dirty="0" smtClean="0"/>
              <a:t>Equity component: if payment is not made, company is not in default (in the case of debt there is default).</a:t>
            </a:r>
          </a:p>
          <a:p>
            <a:pPr lvl="1"/>
            <a:r>
              <a:rPr lang="en-US" dirty="0" smtClean="0"/>
              <a:t>Preferred dividends usually cumulative; no voting rights.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Total Liabilities and equity (right hand side)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itchFamily="2" charset="2"/>
              <a:buNone/>
            </a:pPr>
            <a:r>
              <a:rPr lang="en-US" sz="2500" dirty="0" smtClean="0"/>
              <a:t> </a:t>
            </a:r>
            <a:r>
              <a:rPr lang="en-US" sz="2500" b="1" dirty="0" smtClean="0">
                <a:solidFill>
                  <a:srgbClr val="FF0000"/>
                </a:solidFill>
              </a:rPr>
              <a:t>Total liabilities and equity </a:t>
            </a:r>
          </a:p>
          <a:p>
            <a:pPr lvl="1">
              <a:buFont typeface="Wingdings" pitchFamily="2" charset="2"/>
              <a:buNone/>
            </a:pPr>
            <a:r>
              <a:rPr lang="en-US" sz="2500" b="1" dirty="0" smtClean="0">
                <a:solidFill>
                  <a:srgbClr val="FF0000"/>
                </a:solidFill>
              </a:rPr>
              <a:t>= total liabilities + </a:t>
            </a:r>
          </a:p>
          <a:p>
            <a:pPr lvl="1">
              <a:buFont typeface="Wingdings" pitchFamily="2" charset="2"/>
              <a:buNone/>
            </a:pPr>
            <a:r>
              <a:rPr lang="en-US" sz="2500" b="1" dirty="0" smtClean="0">
                <a:solidFill>
                  <a:srgbClr val="FF0000"/>
                </a:solidFill>
              </a:rPr>
              <a:t>   preferred stock (if any) + </a:t>
            </a:r>
          </a:p>
          <a:p>
            <a:pPr lvl="1">
              <a:buFont typeface="Wingdings" pitchFamily="2" charset="2"/>
              <a:buNone/>
            </a:pPr>
            <a:r>
              <a:rPr lang="en-US" sz="2500" b="1" dirty="0" smtClean="0">
                <a:solidFill>
                  <a:srgbClr val="FF0000"/>
                </a:solidFill>
              </a:rPr>
              <a:t>   shareholders’ equity</a:t>
            </a:r>
          </a:p>
          <a:p>
            <a:pPr lvl="1">
              <a:buFont typeface="Wingdings" pitchFamily="2" charset="2"/>
              <a:buNone/>
            </a:pPr>
            <a:endParaRPr lang="en-US" sz="2500" b="1" dirty="0" smtClean="0">
              <a:solidFill>
                <a:srgbClr val="FF0000"/>
              </a:solidFill>
            </a:endParaRPr>
          </a:p>
          <a:p>
            <a:r>
              <a:rPr lang="en-US" dirty="0" smtClean="0"/>
              <a:t>In other words, the </a:t>
            </a:r>
            <a:r>
              <a:rPr lang="en-US" b="1" dirty="0" smtClean="0"/>
              <a:t>balance sheet has to balance.  </a:t>
            </a:r>
          </a:p>
          <a:p>
            <a:r>
              <a:rPr lang="en-US" dirty="0" smtClean="0"/>
              <a:t>If you have constructed a balance sheet and it does not balance, you have done something wrong.  </a:t>
            </a:r>
          </a:p>
          <a:p>
            <a:pPr lvl="1">
              <a:buFont typeface="Wingdings" pitchFamily="2" charset="2"/>
              <a:buNone/>
            </a:pPr>
            <a:endParaRPr lang="en-US" sz="2500" b="1" dirty="0" smtClean="0">
              <a:solidFill>
                <a:srgbClr val="FF0000"/>
              </a:solidFill>
            </a:endParaRPr>
          </a:p>
          <a:p>
            <a:pPr lvl="1">
              <a:buFont typeface="Wingdings" pitchFamily="2" charset="2"/>
              <a:buNone/>
            </a:pPr>
            <a:endParaRPr lang="en-US" sz="2500" b="1" dirty="0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86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0" y="1902512"/>
            <a:ext cx="5715000" cy="4955488"/>
          </a:xfrm>
          <a:ln/>
        </p:spPr>
      </p:pic>
      <p:sp>
        <p:nvSpPr>
          <p:cNvPr id="5" name="TextBox 4"/>
          <p:cNvSpPr txBox="1"/>
          <p:nvPr/>
        </p:nvSpPr>
        <p:spPr>
          <a:xfrm>
            <a:off x="5715000" y="781883"/>
            <a:ext cx="3429000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eaLnBrk="0" hangingPunct="0"/>
            <a:r>
              <a:rPr lang="en-US" dirty="0" smtClean="0">
                <a:latin typeface="Comic Sans MS" pitchFamily="66" charset="0"/>
              </a:rPr>
              <a:t>Net Sales</a:t>
            </a:r>
          </a:p>
          <a:p>
            <a:pPr eaLnBrk="0" hangingPunct="0"/>
            <a:r>
              <a:rPr lang="en-US" u="sng" dirty="0" smtClean="0">
                <a:latin typeface="Comic Sans MS" pitchFamily="66" charset="0"/>
              </a:rPr>
              <a:t>-  Cost of Goods Sold (COGS)</a:t>
            </a:r>
          </a:p>
          <a:p>
            <a:pPr eaLnBrk="0" hangingPunct="0"/>
            <a:r>
              <a:rPr lang="en-US" dirty="0" smtClean="0">
                <a:latin typeface="Comic Sans MS" pitchFamily="66" charset="0"/>
              </a:rPr>
              <a:t>= </a:t>
            </a:r>
            <a:r>
              <a:rPr lang="en-US" sz="2000" b="1" dirty="0" smtClean="0">
                <a:latin typeface="Comic Sans MS" pitchFamily="66" charset="0"/>
              </a:rPr>
              <a:t>Gross Profit</a:t>
            </a:r>
          </a:p>
          <a:p>
            <a:pPr eaLnBrk="0" hangingPunct="0"/>
            <a:endParaRPr lang="en-US" b="1" dirty="0" smtClean="0">
              <a:latin typeface="Comic Sans MS" pitchFamily="66" charset="0"/>
            </a:endParaRPr>
          </a:p>
          <a:p>
            <a:pPr eaLnBrk="0" hangingPunct="0"/>
            <a:r>
              <a:rPr lang="en-US" u="sng" dirty="0" smtClean="0">
                <a:latin typeface="Comic Sans MS" pitchFamily="66" charset="0"/>
              </a:rPr>
              <a:t>-  Operating Expenses</a:t>
            </a:r>
          </a:p>
          <a:p>
            <a:pPr eaLnBrk="0" hangingPunct="0"/>
            <a:r>
              <a:rPr lang="en-US" b="1" dirty="0" smtClean="0">
                <a:latin typeface="Comic Sans MS" pitchFamily="66" charset="0"/>
              </a:rPr>
              <a:t>=</a:t>
            </a:r>
            <a:r>
              <a:rPr lang="en-US" sz="2000" b="1" dirty="0" smtClean="0">
                <a:latin typeface="Comic Sans MS" pitchFamily="66" charset="0"/>
              </a:rPr>
              <a:t>Operating Profit (EBIT)</a:t>
            </a:r>
          </a:p>
          <a:p>
            <a:pPr eaLnBrk="0" hangingPunct="0"/>
            <a:endParaRPr lang="en-US" sz="2000" b="1" dirty="0" smtClean="0">
              <a:latin typeface="Comic Sans MS" pitchFamily="66" charset="0"/>
            </a:endParaRPr>
          </a:p>
          <a:p>
            <a:pPr eaLnBrk="0" hangingPunct="0">
              <a:buFontTx/>
              <a:buChar char="-"/>
            </a:pPr>
            <a:r>
              <a:rPr lang="en-US" u="sng" dirty="0" smtClean="0">
                <a:latin typeface="Comic Sans MS" pitchFamily="66" charset="0"/>
              </a:rPr>
              <a:t>Interest Expense</a:t>
            </a:r>
          </a:p>
          <a:p>
            <a:pPr eaLnBrk="0" hangingPunct="0"/>
            <a:r>
              <a:rPr lang="en-US" b="1" dirty="0" smtClean="0">
                <a:latin typeface="Comic Sans MS" pitchFamily="66" charset="0"/>
              </a:rPr>
              <a:t>=</a:t>
            </a:r>
            <a:r>
              <a:rPr lang="en-US" sz="2000" b="1" dirty="0" smtClean="0">
                <a:latin typeface="Comic Sans MS" pitchFamily="66" charset="0"/>
              </a:rPr>
              <a:t>Profit Before Taxes (=EBT)</a:t>
            </a:r>
          </a:p>
          <a:p>
            <a:pPr eaLnBrk="0" hangingPunct="0"/>
            <a:endParaRPr lang="en-US" sz="2000" b="1" dirty="0" smtClean="0">
              <a:latin typeface="Comic Sans MS" pitchFamily="66" charset="0"/>
            </a:endParaRPr>
          </a:p>
          <a:p>
            <a:pPr eaLnBrk="0" hangingPunct="0">
              <a:buFontTx/>
              <a:buChar char="-"/>
            </a:pPr>
            <a:r>
              <a:rPr lang="en-US" u="sng" dirty="0" smtClean="0">
                <a:latin typeface="Comic Sans MS" pitchFamily="66" charset="0"/>
              </a:rPr>
              <a:t>Taxes</a:t>
            </a:r>
          </a:p>
          <a:p>
            <a:pPr eaLnBrk="0" hangingPunct="0"/>
            <a:r>
              <a:rPr lang="en-US" b="1" dirty="0" smtClean="0">
                <a:latin typeface="Comic Sans MS" pitchFamily="66" charset="0"/>
              </a:rPr>
              <a:t>=</a:t>
            </a:r>
            <a:r>
              <a:rPr lang="en-US" sz="2000" b="1" dirty="0" smtClean="0">
                <a:latin typeface="Comic Sans MS" pitchFamily="66" charset="0"/>
              </a:rPr>
              <a:t>Net Income</a:t>
            </a:r>
            <a:r>
              <a:rPr lang="en-US" sz="2400" dirty="0" smtClean="0">
                <a:latin typeface="Comic Sans MS" pitchFamily="66" charset="0"/>
              </a:rPr>
              <a:t>       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Next </a:t>
            </a:r>
            <a:r>
              <a:rPr lang="en-US" smtClean="0"/>
              <a:t>Class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Quiz 1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Income Statement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Other names:  Statement of income, statement of earnings, “P&amp;L” (profit and loss).</a:t>
            </a:r>
          </a:p>
          <a:p>
            <a:endParaRPr lang="en-US" dirty="0" smtClean="0"/>
          </a:p>
          <a:p>
            <a:r>
              <a:rPr lang="en-US" dirty="0" smtClean="0"/>
              <a:t>This matches revenues &amp; expenses for the same period, it is a SUMMARY of FLOWS, or a recording of cumulative historical activity.  Think of it like a history book.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28600"/>
            <a:ext cx="8229600" cy="1143000"/>
          </a:xfrm>
        </p:spPr>
        <p:txBody>
          <a:bodyPr/>
          <a:lstStyle/>
          <a:p>
            <a:r>
              <a:rPr lang="en-US" dirty="0" smtClean="0"/>
              <a:t>Basic Income Statement – 2.1</a:t>
            </a:r>
            <a:endParaRPr lang="en-US" dirty="0"/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2370138" y="1600200"/>
            <a:ext cx="4183062" cy="96678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274320" marR="0" lvl="0" indent="-274320" algn="ctr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" pitchFamily="2" charset="2"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Income Statement</a:t>
            </a:r>
          </a:p>
          <a:p>
            <a:pPr marL="274320" marR="0" lvl="0" indent="-274320" algn="ctr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" pitchFamily="2" charset="2"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Company Name</a:t>
            </a:r>
            <a:r>
              <a:rPr kumimoji="0" lang="en-US" sz="2000" b="1" i="1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 </a:t>
            </a:r>
          </a:p>
          <a:p>
            <a:pPr marL="274320" marR="0" lvl="0" indent="-274320" algn="ctr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" pitchFamily="2" charset="2"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For the </a:t>
            </a:r>
            <a:r>
              <a:rPr kumimoji="0" lang="en-US" sz="2000" b="1" i="1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time period </a:t>
            </a:r>
            <a:r>
              <a:rPr kumimoji="0" lang="en-US" sz="20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ending </a:t>
            </a:r>
            <a:r>
              <a:rPr kumimoji="0" lang="en-US" sz="2000" b="1" i="1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date</a:t>
            </a:r>
            <a:endParaRPr kumimoji="0" lang="en-US" sz="20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mic Sans MS" pitchFamily="66" charset="0"/>
              <a:ea typeface="+mn-ea"/>
              <a:cs typeface="+mn-cs"/>
            </a:endParaRPr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2667000" y="2671763"/>
            <a:ext cx="4625975" cy="39941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/>
            <a:r>
              <a:rPr lang="en-US" dirty="0"/>
              <a:t>   </a:t>
            </a:r>
            <a:r>
              <a:rPr lang="en-US" dirty="0">
                <a:latin typeface="Comic Sans MS" pitchFamily="66" charset="0"/>
              </a:rPr>
              <a:t>Net Sales</a:t>
            </a:r>
          </a:p>
          <a:p>
            <a:pPr eaLnBrk="0" hangingPunct="0"/>
            <a:r>
              <a:rPr lang="en-US" u="sng" dirty="0">
                <a:latin typeface="Comic Sans MS" pitchFamily="66" charset="0"/>
              </a:rPr>
              <a:t>-  Cost of Goods Sold (COGS)</a:t>
            </a:r>
          </a:p>
          <a:p>
            <a:pPr eaLnBrk="0" hangingPunct="0"/>
            <a:r>
              <a:rPr lang="en-US" dirty="0">
                <a:latin typeface="Comic Sans MS" pitchFamily="66" charset="0"/>
              </a:rPr>
              <a:t>= </a:t>
            </a:r>
            <a:r>
              <a:rPr lang="en-US" sz="2000" b="1" dirty="0">
                <a:latin typeface="Comic Sans MS" pitchFamily="66" charset="0"/>
              </a:rPr>
              <a:t>Gross Profit</a:t>
            </a:r>
          </a:p>
          <a:p>
            <a:pPr eaLnBrk="0" hangingPunct="0"/>
            <a:endParaRPr lang="en-US" b="1" dirty="0">
              <a:latin typeface="Comic Sans MS" pitchFamily="66" charset="0"/>
            </a:endParaRPr>
          </a:p>
          <a:p>
            <a:pPr eaLnBrk="0" hangingPunct="0"/>
            <a:r>
              <a:rPr lang="en-US" u="sng" dirty="0">
                <a:latin typeface="Comic Sans MS" pitchFamily="66" charset="0"/>
              </a:rPr>
              <a:t>-  Operating Expenses</a:t>
            </a:r>
          </a:p>
          <a:p>
            <a:pPr eaLnBrk="0" hangingPunct="0"/>
            <a:r>
              <a:rPr lang="en-US" b="1" dirty="0">
                <a:latin typeface="Comic Sans MS" pitchFamily="66" charset="0"/>
              </a:rPr>
              <a:t>=</a:t>
            </a:r>
            <a:r>
              <a:rPr lang="en-US" sz="2000" b="1" dirty="0">
                <a:latin typeface="Comic Sans MS" pitchFamily="66" charset="0"/>
              </a:rPr>
              <a:t>Operating Profit (EBIT)</a:t>
            </a:r>
          </a:p>
          <a:p>
            <a:pPr eaLnBrk="0" hangingPunct="0"/>
            <a:endParaRPr lang="en-US" sz="2000" b="1" dirty="0">
              <a:latin typeface="Comic Sans MS" pitchFamily="66" charset="0"/>
            </a:endParaRPr>
          </a:p>
          <a:p>
            <a:pPr eaLnBrk="0" hangingPunct="0">
              <a:buFontTx/>
              <a:buChar char="-"/>
            </a:pPr>
            <a:r>
              <a:rPr lang="en-US" u="sng" dirty="0">
                <a:latin typeface="Comic Sans MS" pitchFamily="66" charset="0"/>
              </a:rPr>
              <a:t>Interest Expense</a:t>
            </a:r>
          </a:p>
          <a:p>
            <a:pPr eaLnBrk="0" hangingPunct="0"/>
            <a:r>
              <a:rPr lang="en-US" b="1" dirty="0">
                <a:latin typeface="Comic Sans MS" pitchFamily="66" charset="0"/>
              </a:rPr>
              <a:t>=</a:t>
            </a:r>
            <a:r>
              <a:rPr lang="en-US" sz="2000" b="1" dirty="0">
                <a:latin typeface="Comic Sans MS" pitchFamily="66" charset="0"/>
              </a:rPr>
              <a:t>Profit Before Taxes (=EBT)</a:t>
            </a:r>
          </a:p>
          <a:p>
            <a:pPr eaLnBrk="0" hangingPunct="0"/>
            <a:endParaRPr lang="en-US" sz="2000" b="1" dirty="0">
              <a:latin typeface="Comic Sans MS" pitchFamily="66" charset="0"/>
            </a:endParaRPr>
          </a:p>
          <a:p>
            <a:pPr eaLnBrk="0" hangingPunct="0">
              <a:buFontTx/>
              <a:buChar char="-"/>
            </a:pPr>
            <a:r>
              <a:rPr lang="en-US" u="sng" dirty="0">
                <a:latin typeface="Comic Sans MS" pitchFamily="66" charset="0"/>
              </a:rPr>
              <a:t>Taxes</a:t>
            </a:r>
          </a:p>
          <a:p>
            <a:pPr eaLnBrk="0" hangingPunct="0"/>
            <a:r>
              <a:rPr lang="en-US" b="1" dirty="0">
                <a:latin typeface="Comic Sans MS" pitchFamily="66" charset="0"/>
              </a:rPr>
              <a:t>=</a:t>
            </a:r>
            <a:r>
              <a:rPr lang="en-US" sz="2000" b="1" dirty="0">
                <a:latin typeface="Comic Sans MS" pitchFamily="66" charset="0"/>
              </a:rPr>
              <a:t>Net Income</a:t>
            </a:r>
            <a:r>
              <a:rPr lang="en-US" sz="2400" dirty="0">
                <a:latin typeface="Comic Sans MS" pitchFamily="66" charset="0"/>
              </a:rPr>
              <a:t>       </a:t>
            </a:r>
          </a:p>
          <a:p>
            <a:pPr eaLnBrk="0" hangingPunct="0">
              <a:buFontTx/>
              <a:buChar char="-"/>
            </a:pPr>
            <a:endParaRPr lang="en-US" sz="2400" dirty="0"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dirty="0" smtClean="0"/>
              <a:t>Coca-Cola’s Income Statement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228601" y="1142996"/>
          <a:ext cx="8686800" cy="5714996"/>
        </p:xfrm>
        <a:graphic>
          <a:graphicData uri="http://schemas.openxmlformats.org/drawingml/2006/table">
            <a:tbl>
              <a:tblPr/>
              <a:tblGrid>
                <a:gridCol w="6380431"/>
                <a:gridCol w="2306369"/>
              </a:tblGrid>
              <a:tr h="204107"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latin typeface="Geneva"/>
                      </a:endParaRPr>
                    </a:p>
                  </a:txBody>
                  <a:tcPr marL="8538" marR="8538" marT="8538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>
                          <a:latin typeface="Arial"/>
                        </a:rPr>
                        <a:t>Three Months Ended</a:t>
                      </a:r>
                    </a:p>
                  </a:txBody>
                  <a:tcPr marL="8538" marR="8538" marT="853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04107">
                <a:tc>
                  <a:txBody>
                    <a:bodyPr/>
                    <a:lstStyle/>
                    <a:p>
                      <a:pPr algn="l" fontAlgn="b"/>
                      <a:endParaRPr lang="en-US" sz="900" b="1" i="0" u="none" strike="noStrike">
                        <a:latin typeface="Geneva"/>
                      </a:endParaRPr>
                    </a:p>
                  </a:txBody>
                  <a:tcPr marL="8538" marR="8538" marT="8538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>
                          <a:latin typeface="Arial"/>
                        </a:rPr>
                        <a:t>April 3, 2009</a:t>
                      </a:r>
                    </a:p>
                  </a:txBody>
                  <a:tcPr marL="8538" marR="8538" marT="853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107"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latin typeface="Geneva"/>
                      </a:endParaRPr>
                    </a:p>
                  </a:txBody>
                  <a:tcPr marL="8538" marR="8538" marT="8538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>
                          <a:latin typeface="Geneva"/>
                        </a:rPr>
                        <a:t> </a:t>
                      </a:r>
                    </a:p>
                  </a:txBody>
                  <a:tcPr marL="8538" marR="8538" marT="853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04107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1" i="0" u="none" strike="noStrike">
                          <a:latin typeface="Geneva"/>
                        </a:rPr>
                        <a:t>NET OPERATING REVENUES</a:t>
                      </a:r>
                    </a:p>
                  </a:txBody>
                  <a:tcPr marL="8538" marR="8538" marT="8538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Geneva"/>
                        </a:rPr>
                        <a:t> $                       7,169 </a:t>
                      </a:r>
                    </a:p>
                  </a:txBody>
                  <a:tcPr marL="8538" marR="8538" marT="853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4107">
                <a:tc>
                  <a:txBody>
                    <a:bodyPr/>
                    <a:lstStyle/>
                    <a:p>
                      <a:pPr algn="l" fontAlgn="b"/>
                      <a:endParaRPr lang="en-US" sz="900" b="1" i="0" u="none" strike="noStrike">
                        <a:latin typeface="Geneva"/>
                      </a:endParaRPr>
                    </a:p>
                  </a:txBody>
                  <a:tcPr marL="8538" marR="8538" marT="8538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Geneva"/>
                        </a:rPr>
                        <a:t> </a:t>
                      </a:r>
                    </a:p>
                  </a:txBody>
                  <a:tcPr marL="8538" marR="8538" marT="853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4107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latin typeface="Geneva"/>
                        </a:rPr>
                        <a:t>Cost of goods sold</a:t>
                      </a:r>
                    </a:p>
                  </a:txBody>
                  <a:tcPr marL="8538" marR="8538" marT="8538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Geneva"/>
                        </a:rPr>
                        <a:t>                          2,590 </a:t>
                      </a:r>
                    </a:p>
                  </a:txBody>
                  <a:tcPr marL="8538" marR="8538" marT="853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107"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latin typeface="Geneva"/>
                      </a:endParaRPr>
                    </a:p>
                  </a:txBody>
                  <a:tcPr marL="8538" marR="8538" marT="8538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Geneva"/>
                        </a:rPr>
                        <a:t> </a:t>
                      </a:r>
                    </a:p>
                  </a:txBody>
                  <a:tcPr marL="8538" marR="8538" marT="853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04107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1" i="0" u="none" strike="noStrike">
                          <a:latin typeface="Geneva"/>
                        </a:rPr>
                        <a:t>GROSS PROFIT</a:t>
                      </a:r>
                    </a:p>
                  </a:txBody>
                  <a:tcPr marL="8538" marR="8538" marT="8538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Geneva"/>
                        </a:rPr>
                        <a:t>                          4,579 </a:t>
                      </a:r>
                    </a:p>
                  </a:txBody>
                  <a:tcPr marL="8538" marR="8538" marT="853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4107">
                <a:tc>
                  <a:txBody>
                    <a:bodyPr/>
                    <a:lstStyle/>
                    <a:p>
                      <a:pPr algn="l" fontAlgn="b"/>
                      <a:endParaRPr lang="en-US" sz="900" b="1" i="0" u="none" strike="noStrike">
                        <a:latin typeface="Geneva"/>
                      </a:endParaRPr>
                    </a:p>
                  </a:txBody>
                  <a:tcPr marL="8538" marR="8538" marT="8538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Geneva"/>
                        </a:rPr>
                        <a:t> </a:t>
                      </a:r>
                    </a:p>
                  </a:txBody>
                  <a:tcPr marL="8538" marR="8538" marT="853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4107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latin typeface="Geneva"/>
                        </a:rPr>
                        <a:t>Selling, general and administrative expenses</a:t>
                      </a:r>
                    </a:p>
                  </a:txBody>
                  <a:tcPr marL="8538" marR="8538" marT="8538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Geneva"/>
                        </a:rPr>
                        <a:t>                          2,624 </a:t>
                      </a:r>
                    </a:p>
                  </a:txBody>
                  <a:tcPr marL="8538" marR="8538" marT="853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4107"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latin typeface="Geneva"/>
                      </a:endParaRPr>
                    </a:p>
                  </a:txBody>
                  <a:tcPr marL="8538" marR="8538" marT="8538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Geneva"/>
                        </a:rPr>
                        <a:t> </a:t>
                      </a:r>
                    </a:p>
                  </a:txBody>
                  <a:tcPr marL="8538" marR="8538" marT="853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4107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latin typeface="Geneva"/>
                        </a:rPr>
                        <a:t>Other operating charges</a:t>
                      </a:r>
                    </a:p>
                  </a:txBody>
                  <a:tcPr marL="8538" marR="8538" marT="8538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Geneva"/>
                        </a:rPr>
                        <a:t>                               92 </a:t>
                      </a:r>
                    </a:p>
                  </a:txBody>
                  <a:tcPr marL="8538" marR="8538" marT="853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107"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latin typeface="Geneva"/>
                      </a:endParaRPr>
                    </a:p>
                  </a:txBody>
                  <a:tcPr marL="8538" marR="8538" marT="8538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Geneva"/>
                        </a:rPr>
                        <a:t> </a:t>
                      </a:r>
                    </a:p>
                  </a:txBody>
                  <a:tcPr marL="8538" marR="8538" marT="853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04107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1" i="0" u="none" strike="noStrike">
                          <a:latin typeface="Geneva"/>
                        </a:rPr>
                        <a:t>OPERATING INCOME</a:t>
                      </a:r>
                    </a:p>
                  </a:txBody>
                  <a:tcPr marL="8538" marR="8538" marT="8538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Geneva"/>
                        </a:rPr>
                        <a:t>                          1,863 </a:t>
                      </a:r>
                    </a:p>
                  </a:txBody>
                  <a:tcPr marL="8538" marR="8538" marT="853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4107">
                <a:tc>
                  <a:txBody>
                    <a:bodyPr/>
                    <a:lstStyle/>
                    <a:p>
                      <a:pPr algn="l" fontAlgn="b"/>
                      <a:endParaRPr lang="en-US" sz="900" b="1" i="0" u="none" strike="noStrike">
                        <a:latin typeface="Geneva"/>
                      </a:endParaRPr>
                    </a:p>
                  </a:txBody>
                  <a:tcPr marL="8538" marR="8538" marT="8538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Geneva"/>
                        </a:rPr>
                        <a:t> </a:t>
                      </a:r>
                    </a:p>
                  </a:txBody>
                  <a:tcPr marL="8538" marR="8538" marT="853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4107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latin typeface="Geneva"/>
                        </a:rPr>
                        <a:t>Interest income</a:t>
                      </a:r>
                    </a:p>
                  </a:txBody>
                  <a:tcPr marL="8538" marR="8538" marT="8538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Geneva"/>
                        </a:rPr>
                        <a:t>                               60 </a:t>
                      </a:r>
                    </a:p>
                  </a:txBody>
                  <a:tcPr marL="8538" marR="8538" marT="853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4107"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latin typeface="Geneva"/>
                      </a:endParaRPr>
                    </a:p>
                  </a:txBody>
                  <a:tcPr marL="8538" marR="8538" marT="8538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Geneva"/>
                        </a:rPr>
                        <a:t> </a:t>
                      </a:r>
                    </a:p>
                  </a:txBody>
                  <a:tcPr marL="8538" marR="8538" marT="853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4107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latin typeface="Geneva"/>
                        </a:rPr>
                        <a:t>Interest expense</a:t>
                      </a:r>
                    </a:p>
                  </a:txBody>
                  <a:tcPr marL="8538" marR="8538" marT="8538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Geneva"/>
                        </a:rPr>
                        <a:t>                               85 </a:t>
                      </a:r>
                    </a:p>
                  </a:txBody>
                  <a:tcPr marL="8538" marR="8538" marT="853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4107"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latin typeface="Geneva"/>
                      </a:endParaRPr>
                    </a:p>
                  </a:txBody>
                  <a:tcPr marL="8538" marR="8538" marT="8538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Geneva"/>
                        </a:rPr>
                        <a:t> </a:t>
                      </a:r>
                    </a:p>
                  </a:txBody>
                  <a:tcPr marL="8538" marR="8538" marT="853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4107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latin typeface="Geneva"/>
                        </a:rPr>
                        <a:t>Equity income — net</a:t>
                      </a:r>
                    </a:p>
                  </a:txBody>
                  <a:tcPr marL="8538" marR="8538" marT="8538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Geneva"/>
                        </a:rPr>
                        <a:t>                               17 </a:t>
                      </a:r>
                    </a:p>
                  </a:txBody>
                  <a:tcPr marL="8538" marR="8538" marT="853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4107"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latin typeface="Geneva"/>
                      </a:endParaRPr>
                    </a:p>
                  </a:txBody>
                  <a:tcPr marL="8538" marR="8538" marT="8538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Geneva"/>
                        </a:rPr>
                        <a:t> </a:t>
                      </a:r>
                    </a:p>
                  </a:txBody>
                  <a:tcPr marL="8538" marR="8538" marT="853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4107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latin typeface="Geneva"/>
                        </a:rPr>
                        <a:t>Other income (loss) — net</a:t>
                      </a:r>
                    </a:p>
                  </a:txBody>
                  <a:tcPr marL="8538" marR="8538" marT="8538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Geneva"/>
                        </a:rPr>
                        <a:t>                              (40)</a:t>
                      </a:r>
                    </a:p>
                  </a:txBody>
                  <a:tcPr marL="8538" marR="8538" marT="853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107"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latin typeface="Geneva"/>
                      </a:endParaRPr>
                    </a:p>
                  </a:txBody>
                  <a:tcPr marL="8538" marR="8538" marT="8538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Geneva"/>
                        </a:rPr>
                        <a:t> </a:t>
                      </a:r>
                    </a:p>
                  </a:txBody>
                  <a:tcPr marL="8538" marR="8538" marT="853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04107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1" i="0" u="none" strike="noStrike">
                          <a:latin typeface="Geneva"/>
                        </a:rPr>
                        <a:t>INCOME BEFORE INCOME TAXES</a:t>
                      </a:r>
                    </a:p>
                  </a:txBody>
                  <a:tcPr marL="8538" marR="8538" marT="8538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Geneva"/>
                        </a:rPr>
                        <a:t>                          1,815 </a:t>
                      </a:r>
                    </a:p>
                  </a:txBody>
                  <a:tcPr marL="8538" marR="8538" marT="853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4107">
                <a:tc>
                  <a:txBody>
                    <a:bodyPr/>
                    <a:lstStyle/>
                    <a:p>
                      <a:pPr algn="l" fontAlgn="b"/>
                      <a:endParaRPr lang="en-US" sz="900" b="1" i="0" u="none" strike="noStrike">
                        <a:latin typeface="Geneva"/>
                      </a:endParaRPr>
                    </a:p>
                  </a:txBody>
                  <a:tcPr marL="8538" marR="8538" marT="8538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Geneva"/>
                        </a:rPr>
                        <a:t> </a:t>
                      </a:r>
                    </a:p>
                  </a:txBody>
                  <a:tcPr marL="8538" marR="8538" marT="853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4107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latin typeface="Geneva"/>
                        </a:rPr>
                        <a:t>Income taxes</a:t>
                      </a:r>
                    </a:p>
                  </a:txBody>
                  <a:tcPr marL="8538" marR="8538" marT="8538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Geneva"/>
                        </a:rPr>
                        <a:t>                             456 </a:t>
                      </a:r>
                    </a:p>
                  </a:txBody>
                  <a:tcPr marL="8538" marR="8538" marT="853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107"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latin typeface="Geneva"/>
                      </a:endParaRPr>
                    </a:p>
                  </a:txBody>
                  <a:tcPr marL="8538" marR="8538" marT="8538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Geneva"/>
                        </a:rPr>
                        <a:t> </a:t>
                      </a:r>
                    </a:p>
                  </a:txBody>
                  <a:tcPr marL="8538" marR="8538" marT="853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04107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1" i="0" u="none" strike="noStrike">
                          <a:latin typeface="Geneva"/>
                        </a:rPr>
                        <a:t>CONSOLIDATED NET INCOME</a:t>
                      </a:r>
                    </a:p>
                  </a:txBody>
                  <a:tcPr marL="8538" marR="8538" marT="8538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 dirty="0">
                          <a:latin typeface="Geneva"/>
                        </a:rPr>
                        <a:t>                          1,359 </a:t>
                      </a:r>
                    </a:p>
                  </a:txBody>
                  <a:tcPr marL="8538" marR="8538" marT="853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Basic Income Statement Items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80000"/>
              </a:lnSpc>
              <a:buFontTx/>
              <a:buChar char="•"/>
            </a:pPr>
            <a:r>
              <a:rPr lang="en-US" sz="2000" u="sng" dirty="0" smtClean="0"/>
              <a:t>NET SALES</a:t>
            </a:r>
            <a:r>
              <a:rPr lang="en-US" sz="2000" dirty="0" smtClean="0"/>
              <a:t>: sale revenue is recorded when the ownership is transferred from the seller to the buyer. Consider, though, that some revenue is never collected (bad creditors, trial periods, money-back guarantee…)</a:t>
            </a:r>
          </a:p>
          <a:p>
            <a:pPr>
              <a:lnSpc>
                <a:spcPct val="80000"/>
              </a:lnSpc>
              <a:buFontTx/>
              <a:buNone/>
            </a:pPr>
            <a:endParaRPr lang="en-US" sz="2000" dirty="0" smtClean="0"/>
          </a:p>
          <a:p>
            <a:pPr algn="ctr">
              <a:lnSpc>
                <a:spcPct val="80000"/>
              </a:lnSpc>
              <a:buFontTx/>
              <a:buNone/>
            </a:pPr>
            <a:r>
              <a:rPr lang="en-US" sz="1800" b="1" dirty="0" smtClean="0"/>
              <a:t>Net sales= Gross sales – (returns &amp; allowances)</a:t>
            </a:r>
          </a:p>
          <a:p>
            <a:pPr>
              <a:lnSpc>
                <a:spcPct val="80000"/>
              </a:lnSpc>
              <a:buFontTx/>
              <a:buNone/>
            </a:pPr>
            <a:endParaRPr lang="en-US" sz="1800" b="1" dirty="0" smtClean="0"/>
          </a:p>
          <a:p>
            <a:pPr>
              <a:lnSpc>
                <a:spcPct val="80000"/>
              </a:lnSpc>
              <a:buFontTx/>
              <a:buChar char="•"/>
            </a:pPr>
            <a:r>
              <a:rPr lang="en-US" sz="2000" u="sng" dirty="0" smtClean="0"/>
              <a:t>COST OF GOODS SOLD (COGS)</a:t>
            </a:r>
            <a:r>
              <a:rPr lang="en-US" sz="2000" dirty="0" smtClean="0"/>
              <a:t>: d</a:t>
            </a:r>
            <a:r>
              <a:rPr lang="en-US" sz="1800" dirty="0" smtClean="0"/>
              <a:t>irect costs of manufacturing/selling a product</a:t>
            </a:r>
          </a:p>
          <a:p>
            <a:pPr lvl="1">
              <a:lnSpc>
                <a:spcPct val="160000"/>
              </a:lnSpc>
              <a:buFont typeface="Wingdings" pitchFamily="2" charset="2"/>
              <a:buNone/>
            </a:pPr>
            <a:r>
              <a:rPr lang="en-US" sz="1800" dirty="0" smtClean="0"/>
              <a:t> COGS =   Beginning Inventory</a:t>
            </a:r>
          </a:p>
          <a:p>
            <a:pPr lvl="1">
              <a:lnSpc>
                <a:spcPct val="160000"/>
              </a:lnSpc>
              <a:buFont typeface="Wingdings" pitchFamily="2" charset="2"/>
              <a:buNone/>
            </a:pPr>
            <a:r>
              <a:rPr lang="en-US" sz="1800" dirty="0" smtClean="0"/>
              <a:t>             + Materials purchases</a:t>
            </a:r>
          </a:p>
          <a:p>
            <a:pPr lvl="1">
              <a:lnSpc>
                <a:spcPct val="160000"/>
              </a:lnSpc>
              <a:buFont typeface="Wingdings" pitchFamily="2" charset="2"/>
              <a:buNone/>
            </a:pPr>
            <a:r>
              <a:rPr lang="en-US" sz="1800" dirty="0" smtClean="0"/>
              <a:t>              – Ending inventory</a:t>
            </a:r>
            <a:endParaRPr lang="en-US" sz="1600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Basic Income Statement Items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3200" u="sng" dirty="0" smtClean="0"/>
              <a:t>OPERATING EXPENSES</a:t>
            </a:r>
            <a:r>
              <a:rPr lang="en-US" sz="3200" dirty="0" smtClean="0"/>
              <a:t>: </a:t>
            </a:r>
            <a:r>
              <a:rPr lang="en-US" sz="2800" dirty="0" smtClean="0"/>
              <a:t>Include management salaries, advertising expenditures, lease payments, repairs &amp; maintenance, R&amp;D, general &amp; administrative expenses</a:t>
            </a:r>
          </a:p>
          <a:p>
            <a:r>
              <a:rPr lang="en-US" sz="3200" u="sng" dirty="0" smtClean="0"/>
              <a:t>INTEREST EXPENSE</a:t>
            </a:r>
            <a:r>
              <a:rPr lang="en-US" sz="3200" dirty="0" smtClean="0"/>
              <a:t>: </a:t>
            </a:r>
            <a:r>
              <a:rPr lang="en-US" sz="2800" dirty="0" smtClean="0"/>
              <a:t>cost of borrowing money</a:t>
            </a:r>
          </a:p>
          <a:p>
            <a:r>
              <a:rPr lang="en-US" sz="3200" u="sng" dirty="0" smtClean="0"/>
              <a:t>TAXES</a:t>
            </a:r>
            <a:r>
              <a:rPr lang="en-US" sz="3200" dirty="0" smtClean="0"/>
              <a:t>: </a:t>
            </a:r>
            <a:r>
              <a:rPr lang="en-US" sz="2800" dirty="0" smtClean="0"/>
              <a:t>Federal, state and/or local levels</a:t>
            </a:r>
          </a:p>
          <a:p>
            <a:r>
              <a:rPr lang="en-US" sz="3200" u="sng" dirty="0" smtClean="0"/>
              <a:t>NET INCOME</a:t>
            </a:r>
            <a:r>
              <a:rPr lang="en-US" sz="3200" dirty="0" smtClean="0"/>
              <a:t>: </a:t>
            </a:r>
            <a:r>
              <a:rPr lang="en-US" sz="2800" dirty="0" smtClean="0"/>
              <a:t>it is the ‘bottom line’ of income statement, and it represents the base profit earned during accounting period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We will go through Assignment 2.1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381000" y="1905000"/>
            <a:ext cx="7086600" cy="36625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0" hangingPunct="0"/>
            <a:r>
              <a:rPr lang="en-US" dirty="0" smtClean="0"/>
              <a:t> </a:t>
            </a:r>
            <a:r>
              <a:rPr lang="en-US" dirty="0" smtClean="0">
                <a:latin typeface="Comic Sans MS" pitchFamily="66" charset="0"/>
              </a:rPr>
              <a:t>Net Sales</a:t>
            </a:r>
          </a:p>
          <a:p>
            <a:pPr eaLnBrk="0" hangingPunct="0"/>
            <a:r>
              <a:rPr lang="en-US" u="sng" dirty="0" smtClean="0">
                <a:latin typeface="Comic Sans MS" pitchFamily="66" charset="0"/>
              </a:rPr>
              <a:t>-  Cost of Goods Sold (COGS)</a:t>
            </a:r>
          </a:p>
          <a:p>
            <a:pPr eaLnBrk="0" hangingPunct="0"/>
            <a:r>
              <a:rPr lang="en-US" dirty="0" smtClean="0">
                <a:latin typeface="Comic Sans MS" pitchFamily="66" charset="0"/>
              </a:rPr>
              <a:t>= </a:t>
            </a:r>
            <a:r>
              <a:rPr lang="en-US" sz="2000" b="1" dirty="0" smtClean="0">
                <a:latin typeface="Comic Sans MS" pitchFamily="66" charset="0"/>
              </a:rPr>
              <a:t>Gross Profit</a:t>
            </a:r>
          </a:p>
          <a:p>
            <a:pPr eaLnBrk="0" hangingPunct="0"/>
            <a:endParaRPr lang="en-US" b="1" dirty="0" smtClean="0">
              <a:latin typeface="Comic Sans MS" pitchFamily="66" charset="0"/>
            </a:endParaRPr>
          </a:p>
          <a:p>
            <a:pPr eaLnBrk="0" hangingPunct="0"/>
            <a:r>
              <a:rPr lang="en-US" u="sng" dirty="0" smtClean="0">
                <a:latin typeface="Comic Sans MS" pitchFamily="66" charset="0"/>
              </a:rPr>
              <a:t>-  Operating Expenses</a:t>
            </a:r>
          </a:p>
          <a:p>
            <a:pPr eaLnBrk="0" hangingPunct="0"/>
            <a:r>
              <a:rPr lang="en-US" b="1" dirty="0" smtClean="0">
                <a:latin typeface="Comic Sans MS" pitchFamily="66" charset="0"/>
              </a:rPr>
              <a:t>=</a:t>
            </a:r>
            <a:r>
              <a:rPr lang="en-US" sz="2000" b="1" dirty="0" smtClean="0">
                <a:latin typeface="Comic Sans MS" pitchFamily="66" charset="0"/>
              </a:rPr>
              <a:t>Operating Profit (EBIT)</a:t>
            </a:r>
          </a:p>
          <a:p>
            <a:pPr eaLnBrk="0" hangingPunct="0"/>
            <a:endParaRPr lang="en-US" sz="2000" b="1" dirty="0" smtClean="0">
              <a:latin typeface="Comic Sans MS" pitchFamily="66" charset="0"/>
            </a:endParaRPr>
          </a:p>
          <a:p>
            <a:pPr eaLnBrk="0" hangingPunct="0">
              <a:buFontTx/>
              <a:buChar char="-"/>
            </a:pPr>
            <a:r>
              <a:rPr lang="en-US" u="sng" dirty="0" smtClean="0">
                <a:latin typeface="Comic Sans MS" pitchFamily="66" charset="0"/>
              </a:rPr>
              <a:t>Interest Expense</a:t>
            </a:r>
          </a:p>
          <a:p>
            <a:pPr eaLnBrk="0" hangingPunct="0"/>
            <a:r>
              <a:rPr lang="en-US" b="1" dirty="0" smtClean="0">
                <a:latin typeface="Comic Sans MS" pitchFamily="66" charset="0"/>
              </a:rPr>
              <a:t>=</a:t>
            </a:r>
            <a:r>
              <a:rPr lang="en-US" sz="2000" b="1" dirty="0" smtClean="0">
                <a:latin typeface="Comic Sans MS" pitchFamily="66" charset="0"/>
              </a:rPr>
              <a:t>Profit Before Taxes (=EBT)</a:t>
            </a:r>
          </a:p>
          <a:p>
            <a:pPr eaLnBrk="0" hangingPunct="0"/>
            <a:endParaRPr lang="en-US" sz="2000" b="1" dirty="0" smtClean="0">
              <a:latin typeface="Comic Sans MS" pitchFamily="66" charset="0"/>
            </a:endParaRPr>
          </a:p>
          <a:p>
            <a:pPr eaLnBrk="0" hangingPunct="0">
              <a:buFontTx/>
              <a:buChar char="-"/>
            </a:pPr>
            <a:r>
              <a:rPr lang="en-US" u="sng" dirty="0" smtClean="0">
                <a:latin typeface="Comic Sans MS" pitchFamily="66" charset="0"/>
              </a:rPr>
              <a:t>Taxes</a:t>
            </a:r>
          </a:p>
          <a:p>
            <a:pPr eaLnBrk="0" hangingPunct="0"/>
            <a:r>
              <a:rPr lang="en-US" b="1" dirty="0" smtClean="0">
                <a:latin typeface="Comic Sans MS" pitchFamily="66" charset="0"/>
              </a:rPr>
              <a:t>=</a:t>
            </a:r>
            <a:r>
              <a:rPr lang="en-US" sz="2000" b="1" dirty="0" smtClean="0">
                <a:latin typeface="Comic Sans MS" pitchFamily="66" charset="0"/>
              </a:rPr>
              <a:t>Net Income</a:t>
            </a:r>
            <a:r>
              <a:rPr lang="en-US" sz="2400" dirty="0" smtClean="0">
                <a:latin typeface="Comic Sans MS" pitchFamily="66" charset="0"/>
              </a:rPr>
              <a:t>       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Income Statement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>
              <a:lnSpc>
                <a:spcPct val="90000"/>
              </a:lnSpc>
            </a:pPr>
            <a:r>
              <a:rPr lang="en-US" sz="2000" u="sng" dirty="0" smtClean="0"/>
              <a:t>Earnings per share (EPS)</a:t>
            </a:r>
            <a:r>
              <a:rPr lang="en-US" sz="2000" dirty="0" smtClean="0"/>
              <a:t> : it indicates the profit earned by each share of stock.</a:t>
            </a:r>
          </a:p>
          <a:p>
            <a:pPr lvl="1">
              <a:lnSpc>
                <a:spcPct val="90000"/>
              </a:lnSpc>
              <a:buFont typeface="Wingdings" pitchFamily="2" charset="2"/>
              <a:buNone/>
            </a:pPr>
            <a:endParaRPr lang="en-US" sz="2000" dirty="0" smtClean="0"/>
          </a:p>
          <a:p>
            <a:pPr lvl="1">
              <a:lnSpc>
                <a:spcPct val="90000"/>
              </a:lnSpc>
              <a:buFont typeface="Wingdings" pitchFamily="2" charset="2"/>
              <a:buNone/>
            </a:pPr>
            <a:endParaRPr lang="en-US" sz="2000" dirty="0" smtClean="0"/>
          </a:p>
          <a:p>
            <a:pPr lvl="1">
              <a:lnSpc>
                <a:spcPct val="90000"/>
              </a:lnSpc>
            </a:pPr>
            <a:r>
              <a:rPr lang="en-US" sz="2000" u="sng" dirty="0" smtClean="0"/>
              <a:t>P/E ratio</a:t>
            </a:r>
          </a:p>
          <a:p>
            <a:pPr lvl="1">
              <a:lnSpc>
                <a:spcPct val="90000"/>
              </a:lnSpc>
            </a:pPr>
            <a:endParaRPr lang="en-US" sz="2000" u="sng" dirty="0" smtClean="0"/>
          </a:p>
          <a:p>
            <a:pPr lvl="1">
              <a:lnSpc>
                <a:spcPct val="90000"/>
              </a:lnSpc>
            </a:pPr>
            <a:endParaRPr lang="en-US" sz="2000" u="sng" dirty="0" smtClean="0"/>
          </a:p>
          <a:p>
            <a:pPr lvl="1">
              <a:lnSpc>
                <a:spcPct val="90000"/>
              </a:lnSpc>
            </a:pPr>
            <a:endParaRPr lang="en-US" sz="2000" u="sng" dirty="0" smtClean="0"/>
          </a:p>
          <a:p>
            <a:pPr lvl="1">
              <a:lnSpc>
                <a:spcPct val="90000"/>
              </a:lnSpc>
            </a:pPr>
            <a:r>
              <a:rPr lang="en-US" sz="2000" u="sng" dirty="0" smtClean="0"/>
              <a:t>Net Profit Margin:  </a:t>
            </a:r>
            <a:r>
              <a:rPr lang="en-US" sz="2000" dirty="0" smtClean="0"/>
              <a:t>Net income divided by Net Sales</a:t>
            </a:r>
            <a:endParaRPr lang="en-US" sz="2000" u="sng" dirty="0" smtClean="0"/>
          </a:p>
          <a:p>
            <a:pPr lvl="1">
              <a:lnSpc>
                <a:spcPct val="90000"/>
              </a:lnSpc>
            </a:pPr>
            <a:endParaRPr lang="en-US" sz="2000" u="sng" dirty="0" smtClean="0"/>
          </a:p>
          <a:p>
            <a:pPr lvl="1">
              <a:lnSpc>
                <a:spcPct val="90000"/>
              </a:lnSpc>
            </a:pPr>
            <a:endParaRPr lang="en-US" sz="2000" u="sng" dirty="0" smtClean="0"/>
          </a:p>
          <a:p>
            <a:pPr lvl="1">
              <a:lnSpc>
                <a:spcPct val="90000"/>
              </a:lnSpc>
            </a:pPr>
            <a:endParaRPr lang="en-US" sz="2000" u="sng" dirty="0" smtClean="0"/>
          </a:p>
          <a:p>
            <a:pPr lvl="1">
              <a:lnSpc>
                <a:spcPct val="90000"/>
              </a:lnSpc>
              <a:buNone/>
            </a:pPr>
            <a:endParaRPr lang="en-US" sz="2000" u="sng" dirty="0" smtClean="0"/>
          </a:p>
          <a:p>
            <a:pPr lvl="1">
              <a:lnSpc>
                <a:spcPct val="90000"/>
              </a:lnSpc>
              <a:buFont typeface="Wingdings" pitchFamily="2" charset="2"/>
              <a:buNone/>
            </a:pPr>
            <a:endParaRPr lang="en-US" sz="2000" u="sng" dirty="0" smtClean="0"/>
          </a:p>
          <a:p>
            <a:pPr lvl="1">
              <a:lnSpc>
                <a:spcPct val="90000"/>
              </a:lnSpc>
              <a:buFont typeface="Wingdings" pitchFamily="2" charset="2"/>
              <a:buNone/>
            </a:pPr>
            <a:endParaRPr lang="en-US" sz="2000" u="sng" dirty="0" smtClean="0"/>
          </a:p>
          <a:p>
            <a:pPr lvl="1">
              <a:lnSpc>
                <a:spcPct val="90000"/>
              </a:lnSpc>
            </a:pPr>
            <a:endParaRPr lang="en-US" sz="2000" u="sng" dirty="0" smtClean="0"/>
          </a:p>
          <a:p>
            <a:pPr lvl="1">
              <a:lnSpc>
                <a:spcPct val="90000"/>
              </a:lnSpc>
            </a:pPr>
            <a:endParaRPr lang="en-US" sz="2000" dirty="0" smtClean="0"/>
          </a:p>
          <a:p>
            <a:endParaRPr lang="en-US" dirty="0"/>
          </a:p>
        </p:txBody>
      </p:sp>
      <p:graphicFrame>
        <p:nvGraphicFramePr>
          <p:cNvPr id="20483" name="Object 3"/>
          <p:cNvGraphicFramePr>
            <a:graphicFrameLocks noChangeAspect="1"/>
          </p:cNvGraphicFramePr>
          <p:nvPr/>
        </p:nvGraphicFramePr>
        <p:xfrm>
          <a:off x="2819400" y="2362200"/>
          <a:ext cx="4572000" cy="685800"/>
        </p:xfrm>
        <a:graphic>
          <a:graphicData uri="http://schemas.openxmlformats.org/presentationml/2006/ole">
            <p:oleObj spid="_x0000_s20483" name="Ecuación" r:id="rId3" imgW="2844720" imgH="419040" progId="Equation.3">
              <p:embed/>
            </p:oleObj>
          </a:graphicData>
        </a:graphic>
      </p:graphicFrame>
      <p:graphicFrame>
        <p:nvGraphicFramePr>
          <p:cNvPr id="20484" name="Object 4"/>
          <p:cNvGraphicFramePr>
            <a:graphicFrameLocks noChangeAspect="1"/>
          </p:cNvGraphicFramePr>
          <p:nvPr/>
        </p:nvGraphicFramePr>
        <p:xfrm>
          <a:off x="2057400" y="3657600"/>
          <a:ext cx="5562600" cy="685800"/>
        </p:xfrm>
        <a:graphic>
          <a:graphicData uri="http://schemas.openxmlformats.org/presentationml/2006/ole">
            <p:oleObj spid="_x0000_s20484" name="Ecuación" r:id="rId4" imgW="2984400" imgH="393480" progId="Equation.3">
              <p:embed/>
            </p:oleObj>
          </a:graphicData>
        </a:graphic>
      </p:graphicFrame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110</TotalTime>
  <Words>1116</Words>
  <Application>Microsoft Office PowerPoint</Application>
  <PresentationFormat>On-screen Show (4:3)</PresentationFormat>
  <Paragraphs>251</Paragraphs>
  <Slides>23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5" baseType="lpstr">
      <vt:lpstr>Flow</vt:lpstr>
      <vt:lpstr>Ecuación</vt:lpstr>
      <vt:lpstr>Income Statement and Balance Sheet </vt:lpstr>
      <vt:lpstr>Learning Objectives</vt:lpstr>
      <vt:lpstr>Income Statement</vt:lpstr>
      <vt:lpstr>Basic Income Statement – 2.1</vt:lpstr>
      <vt:lpstr>Coca-Cola’s Income Statement</vt:lpstr>
      <vt:lpstr>Basic Income Statement Items</vt:lpstr>
      <vt:lpstr>Basic Income Statement Items</vt:lpstr>
      <vt:lpstr>We will go through Assignment 2.1</vt:lpstr>
      <vt:lpstr>Income Statement</vt:lpstr>
      <vt:lpstr>Balance Sheet</vt:lpstr>
      <vt:lpstr>Another way to think about it</vt:lpstr>
      <vt:lpstr>Balance Sheet – Table 2.2</vt:lpstr>
      <vt:lpstr>Current assets</vt:lpstr>
      <vt:lpstr>Current assets – cont.</vt:lpstr>
      <vt:lpstr>Long-term assets</vt:lpstr>
      <vt:lpstr>Total assets (final left hand side)</vt:lpstr>
      <vt:lpstr>Liabilities</vt:lpstr>
      <vt:lpstr>Equity</vt:lpstr>
      <vt:lpstr>Total Equity</vt:lpstr>
      <vt:lpstr>Preferred Stock</vt:lpstr>
      <vt:lpstr>Total Liabilities and equity (right hand side)</vt:lpstr>
      <vt:lpstr>Slide 22</vt:lpstr>
      <vt:lpstr>Next Class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Income Statement and Balance Sheet</dc:title>
  <dc:creator>Ryan</dc:creator>
  <cp:lastModifiedBy>Ryan</cp:lastModifiedBy>
  <cp:revision>21</cp:revision>
  <dcterms:created xsi:type="dcterms:W3CDTF">2010-08-21T15:58:24Z</dcterms:created>
  <dcterms:modified xsi:type="dcterms:W3CDTF">2011-08-03T02:15:14Z</dcterms:modified>
</cp:coreProperties>
</file>