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57" r:id="rId4"/>
    <p:sldId id="258" r:id="rId5"/>
    <p:sldId id="277" r:id="rId6"/>
    <p:sldId id="280" r:id="rId7"/>
    <p:sldId id="281" r:id="rId8"/>
    <p:sldId id="259" r:id="rId9"/>
    <p:sldId id="282" r:id="rId10"/>
    <p:sldId id="260" r:id="rId11"/>
    <p:sldId id="263" r:id="rId12"/>
    <p:sldId id="264" r:id="rId13"/>
    <p:sldId id="265" r:id="rId14"/>
    <p:sldId id="266" r:id="rId15"/>
    <p:sldId id="267" r:id="rId16"/>
    <p:sldId id="268" r:id="rId17"/>
    <p:sldId id="279" r:id="rId18"/>
    <p:sldId id="269" r:id="rId19"/>
    <p:sldId id="270" r:id="rId20"/>
    <p:sldId id="271" r:id="rId21"/>
    <p:sldId id="272" r:id="rId22"/>
    <p:sldId id="278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BF-F56E-4592-A605-034D6D50039D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4F5A-0E3C-4CC6-A395-34131A196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BF-F56E-4592-A605-034D6D50039D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4F5A-0E3C-4CC6-A395-34131A196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BF-F56E-4592-A605-034D6D50039D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4F5A-0E3C-4CC6-A395-34131A196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BF-F56E-4592-A605-034D6D50039D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4F5A-0E3C-4CC6-A395-34131A196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BF-F56E-4592-A605-034D6D50039D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4F5A-0E3C-4CC6-A395-34131A196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BF-F56E-4592-A605-034D6D50039D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4F5A-0E3C-4CC6-A395-34131A196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BF-F56E-4592-A605-034D6D50039D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4F5A-0E3C-4CC6-A395-34131A196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BF-F56E-4592-A605-034D6D50039D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4F5A-0E3C-4CC6-A395-34131A196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BF-F56E-4592-A605-034D6D50039D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4F5A-0E3C-4CC6-A395-34131A196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BF-F56E-4592-A605-034D6D50039D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4F5A-0E3C-4CC6-A395-34131A196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84BF-F56E-4592-A605-034D6D50039D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71A4F5A-0E3C-4CC6-A395-34131A1968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EA84BF-F56E-4592-A605-034D6D50039D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1A4F5A-0E3C-4CC6-A395-34131A1968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yanwilliams7.com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nomistacademic.com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gbrown@gsu.ed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Corporation Finance</a:t>
            </a:r>
            <a:br>
              <a:rPr lang="en-US" dirty="0" smtClean="0"/>
            </a:br>
            <a:r>
              <a:rPr lang="en-US" dirty="0" smtClean="0"/>
              <a:t>FI </a:t>
            </a:r>
            <a:r>
              <a:rPr lang="en-US" dirty="0" smtClean="0"/>
              <a:t>3300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812024" cy="241096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Instructor - Ryan Williams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Classroom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Cellphones</a:t>
            </a:r>
            <a:r>
              <a:rPr lang="en-US" dirty="0" smtClean="0"/>
              <a:t> OFF – If your phone rings, I get to answer it.  (Also true for me).</a:t>
            </a:r>
          </a:p>
          <a:p>
            <a:endParaRPr lang="en-US" dirty="0" smtClean="0"/>
          </a:p>
          <a:p>
            <a:r>
              <a:rPr lang="en-US" dirty="0" smtClean="0"/>
              <a:t>No texting.  If I see you texting you will be asked to solve a problem on the board.</a:t>
            </a:r>
          </a:p>
          <a:p>
            <a:endParaRPr lang="en-US" dirty="0" smtClean="0"/>
          </a:p>
          <a:p>
            <a:r>
              <a:rPr lang="en-US" dirty="0" smtClean="0"/>
              <a:t>I prefer no laptops.  However, if you take notes on the laptop, please sit near the back of the classroom so you do not distract students behind you.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1- 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Why are you here?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Identify the three main subject areas in finance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Know the different forms of business organization and discuss the agency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the goal of corporate financial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Compare/contrast finance and accounting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Understand how cash affects value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finance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horrible product (usually) dooms a business.</a:t>
            </a:r>
          </a:p>
          <a:p>
            <a:endParaRPr lang="en-US" dirty="0" smtClean="0"/>
          </a:p>
          <a:p>
            <a:r>
              <a:rPr lang="en-US" dirty="0" smtClean="0"/>
              <a:t>A great product is not enough - horrible financial management coupled with a  great product (usually) also dooms a business.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subfields of finance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Financial markets and institutions (or Banking) = Middleman</a:t>
            </a:r>
          </a:p>
          <a:p>
            <a:endParaRPr lang="en-US" dirty="0" smtClean="0"/>
          </a:p>
          <a:p>
            <a:r>
              <a:rPr lang="en-US" dirty="0" smtClean="0"/>
              <a:t>Investments = Surplus (they invest money in stock, bonds, and savings accounts)</a:t>
            </a:r>
          </a:p>
          <a:p>
            <a:endParaRPr lang="en-US" dirty="0" smtClean="0"/>
          </a:p>
          <a:p>
            <a:r>
              <a:rPr lang="en-US" dirty="0" smtClean="0"/>
              <a:t>Corporate Financial Management (or Corporate Finance)  = Deficit (they take money from investors and buy stuff)</a:t>
            </a:r>
          </a:p>
          <a:p>
            <a:endParaRPr lang="en-US" dirty="0" smtClean="0"/>
          </a:p>
          <a:p>
            <a:pPr>
              <a:buNone/>
            </a:pPr>
            <a:r>
              <a:rPr lang="en-US" sz="3600" dirty="0" smtClean="0"/>
              <a:t>*Identifying, managing, and valuing risky cash flows is the goal of finance*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forms of Business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Sole proprietorship</a:t>
            </a:r>
          </a:p>
          <a:p>
            <a:endParaRPr lang="en-US" dirty="0" smtClean="0"/>
          </a:p>
          <a:p>
            <a:r>
              <a:rPr lang="en-US" dirty="0" smtClean="0"/>
              <a:t>Partnership</a:t>
            </a:r>
          </a:p>
          <a:p>
            <a:endParaRPr lang="en-US" dirty="0" smtClean="0"/>
          </a:p>
          <a:p>
            <a:r>
              <a:rPr lang="en-US" dirty="0" smtClean="0"/>
              <a:t>Corporation</a:t>
            </a:r>
          </a:p>
          <a:p>
            <a:endParaRPr lang="en-US" dirty="0" smtClean="0"/>
          </a:p>
          <a:p>
            <a:r>
              <a:rPr lang="en-US" dirty="0" smtClean="0"/>
              <a:t>Advantages/Disadvantages?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Ownership structures</a:t>
            </a:r>
            <a:endParaRPr lang="en-US" dirty="0"/>
          </a:p>
        </p:txBody>
      </p:sp>
      <p:graphicFrame>
        <p:nvGraphicFramePr>
          <p:cNvPr id="5" name="Group 41"/>
          <p:cNvGraphicFramePr>
            <a:graphicFrameLocks noGrp="1"/>
          </p:cNvGraphicFramePr>
          <p:nvPr/>
        </p:nvGraphicFramePr>
        <p:xfrm>
          <a:off x="685800" y="1143000"/>
          <a:ext cx="7772400" cy="4191002"/>
        </p:xfrm>
        <a:graphic>
          <a:graphicData uri="http://schemas.openxmlformats.org/drawingml/2006/table">
            <a:tbl>
              <a:tblPr/>
              <a:tblGrid>
                <a:gridCol w="1612900"/>
                <a:gridCol w="2384425"/>
                <a:gridCol w="1925638"/>
                <a:gridCol w="1849437"/>
              </a:tblGrid>
              <a:tr h="922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Ownership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Ability to Raise Capital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Liability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4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Sole Proprietorship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100% owned by a single individual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Owner usually manages company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Difficult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Unlimited personal liability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4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Partnership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Two or more individuals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Less difficult than Sole Proprietorship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Similar to Sole Proprietorship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Corporation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Typical separation of owners and managers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least difficult of all forms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Limited to owner’s initial investment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57150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Also taxation and liquidity differences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Getting the agent (the person running the business) to act in the interest of the principal (the shareholders who own the business).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manager’s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Maximize value of the firm.  </a:t>
            </a:r>
          </a:p>
          <a:p>
            <a:endParaRPr lang="en-US" dirty="0" smtClean="0"/>
          </a:p>
          <a:p>
            <a:r>
              <a:rPr lang="en-US" dirty="0" smtClean="0"/>
              <a:t>Same as maximizing stock price.</a:t>
            </a:r>
          </a:p>
          <a:p>
            <a:endParaRPr lang="en-US" dirty="0" smtClean="0"/>
          </a:p>
          <a:p>
            <a:r>
              <a:rPr lang="en-US" dirty="0" smtClean="0"/>
              <a:t>NOT the same as “maximizing profits”.  Why not?</a:t>
            </a:r>
          </a:p>
          <a:p>
            <a:endParaRPr lang="en-US" dirty="0" smtClean="0"/>
          </a:p>
          <a:p>
            <a:r>
              <a:rPr lang="en-US" dirty="0" smtClean="0"/>
              <a:t>She accomplishes this goal by two basic decisions:  How to get money (raise capital), and what to do with it (real investment).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Accounting and Finance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Accounting USUALLY deals in Book Value (i.e. cost)</a:t>
            </a:r>
          </a:p>
          <a:p>
            <a:endParaRPr lang="en-US" dirty="0" smtClean="0"/>
          </a:p>
          <a:p>
            <a:r>
              <a:rPr lang="en-US" dirty="0" smtClean="0"/>
              <a:t>Finance USUALLY deals with Market Value (what someone would pay you for it today).</a:t>
            </a:r>
          </a:p>
          <a:p>
            <a:endParaRPr lang="en-US" dirty="0" smtClean="0"/>
          </a:p>
          <a:p>
            <a:r>
              <a:rPr lang="en-US" dirty="0" smtClean="0"/>
              <a:t>Accounting is historical data (annual reports, 10-K filings, etc).</a:t>
            </a:r>
          </a:p>
          <a:p>
            <a:endParaRPr lang="en-US" dirty="0" smtClean="0"/>
          </a:p>
          <a:p>
            <a:r>
              <a:rPr lang="en-US" dirty="0" smtClean="0"/>
              <a:t>Finance attempts to project future data – BUT YOU NEED TO UNDERSTAND ACCOUNTING TO DO THIS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Ryan Williams</a:t>
            </a:r>
          </a:p>
          <a:p>
            <a:r>
              <a:rPr lang="en-US" dirty="0" smtClean="0"/>
              <a:t>Email:  rwilliams83@gsu.edu</a:t>
            </a:r>
          </a:p>
          <a:p>
            <a:r>
              <a:rPr lang="en-US" dirty="0" smtClean="0"/>
              <a:t>Website:  myrobinson.gsu.edu, </a:t>
            </a:r>
            <a:r>
              <a:rPr lang="en-US" dirty="0" err="1" smtClean="0"/>
              <a:t>Ulearn</a:t>
            </a:r>
            <a:r>
              <a:rPr lang="en-US" dirty="0" smtClean="0"/>
              <a:t>,  </a:t>
            </a:r>
            <a:r>
              <a:rPr lang="en-US" dirty="0" smtClean="0">
                <a:hlinkClick r:id="rId2"/>
              </a:rPr>
              <a:t>http://www.ryanwilliams7.com</a:t>
            </a:r>
            <a:endParaRPr lang="en-US" dirty="0" smtClean="0"/>
          </a:p>
          <a:p>
            <a:r>
              <a:rPr lang="en-US" dirty="0" smtClean="0"/>
              <a:t>Office location:  RCB #1217, 12</a:t>
            </a:r>
            <a:r>
              <a:rPr lang="en-US" baseline="30000" dirty="0" smtClean="0"/>
              <a:t>th</a:t>
            </a:r>
            <a:r>
              <a:rPr lang="en-US" dirty="0" smtClean="0"/>
              <a:t> floor.</a:t>
            </a:r>
          </a:p>
          <a:p>
            <a:r>
              <a:rPr lang="en-US" dirty="0" smtClean="0"/>
              <a:t>Office phone:  404-413-7316</a:t>
            </a:r>
          </a:p>
          <a:p>
            <a:endParaRPr lang="en-US" dirty="0" smtClean="0"/>
          </a:p>
          <a:p>
            <a:r>
              <a:rPr lang="en-US" dirty="0" smtClean="0"/>
              <a:t>OFFICE HOURS:  </a:t>
            </a:r>
            <a:r>
              <a:rPr lang="en-US" dirty="0" smtClean="0"/>
              <a:t>Wednesdays at </a:t>
            </a:r>
            <a:r>
              <a:rPr lang="en-US" dirty="0" smtClean="0"/>
              <a:t>2:30-4:00 pm or by appointment.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Cash and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 = all future expected cash flows discounted by their riskiness (we will slightly refine this definition later).</a:t>
            </a:r>
          </a:p>
          <a:p>
            <a:endParaRPr lang="en-US" dirty="0" smtClean="0"/>
          </a:p>
          <a:p>
            <a:r>
              <a:rPr lang="en-US" dirty="0" smtClean="0"/>
              <a:t>CASH is the only thing that matters here!  </a:t>
            </a:r>
          </a:p>
          <a:p>
            <a:r>
              <a:rPr lang="en-US" dirty="0" smtClean="0"/>
              <a:t>This may seem counterintuitive  right now, but should be more clear when we look at Stock Valuation in Chapter 9.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 Summary – Why should you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the introductory accounting chapters, this entire class is associated with VALUE.</a:t>
            </a:r>
          </a:p>
          <a:p>
            <a:endParaRPr lang="en-US" dirty="0" smtClean="0"/>
          </a:p>
          <a:p>
            <a:r>
              <a:rPr lang="en-US" dirty="0" smtClean="0"/>
              <a:t>Specifically, how to value a bond, a stock, or a new project for a company. 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</a:t>
            </a:r>
            <a:r>
              <a:rPr lang="en-US" dirty="0" smtClean="0"/>
              <a:t>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Quiz 1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Test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Quick summary of syllabus</a:t>
            </a:r>
          </a:p>
          <a:p>
            <a:r>
              <a:rPr lang="en-US" dirty="0" smtClean="0"/>
              <a:t>Discussion of course</a:t>
            </a:r>
          </a:p>
          <a:p>
            <a:r>
              <a:rPr lang="en-US" dirty="0" smtClean="0"/>
              <a:t>My expectations</a:t>
            </a:r>
          </a:p>
          <a:p>
            <a:r>
              <a:rPr lang="en-US" dirty="0" smtClean="0"/>
              <a:t>Chapter 1 – Introduction</a:t>
            </a:r>
          </a:p>
          <a:p>
            <a:r>
              <a:rPr lang="en-US" dirty="0" smtClean="0"/>
              <a:t>Math Skills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Chapter 2 – Income Statement and Balance Sheet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Syllabus – Important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/>
          <a:lstStyle/>
          <a:p>
            <a:r>
              <a:rPr lang="en-US" dirty="0" smtClean="0"/>
              <a:t>Attendance policy – Department-wide!</a:t>
            </a:r>
          </a:p>
          <a:p>
            <a:pPr>
              <a:buNone/>
            </a:pPr>
            <a:r>
              <a:rPr lang="en-US" dirty="0" smtClean="0"/>
              <a:t>On this – you are allowed to miss </a:t>
            </a:r>
            <a:r>
              <a:rPr lang="en-US" dirty="0" smtClean="0"/>
              <a:t>two weeks </a:t>
            </a:r>
            <a:r>
              <a:rPr lang="en-US" dirty="0" smtClean="0"/>
              <a:t>of class.   That means only TWO classes.</a:t>
            </a:r>
          </a:p>
          <a:p>
            <a:r>
              <a:rPr lang="en-US" dirty="0" smtClean="0"/>
              <a:t>I reserve the right to pass the attendance sheet at any point in time.</a:t>
            </a:r>
          </a:p>
          <a:p>
            <a:r>
              <a:rPr lang="en-US" dirty="0" smtClean="0"/>
              <a:t>Exam </a:t>
            </a:r>
            <a:r>
              <a:rPr lang="en-US" dirty="0" smtClean="0"/>
              <a:t>1</a:t>
            </a:r>
            <a:endParaRPr lang="en-US" dirty="0" smtClean="0"/>
          </a:p>
          <a:p>
            <a:r>
              <a:rPr lang="en-US" dirty="0" smtClean="0"/>
              <a:t>Exam </a:t>
            </a:r>
            <a:r>
              <a:rPr lang="en-US" dirty="0" smtClean="0"/>
              <a:t>2</a:t>
            </a:r>
            <a:endParaRPr lang="en-US" dirty="0" smtClean="0"/>
          </a:p>
          <a:p>
            <a:r>
              <a:rPr lang="en-US" dirty="0" smtClean="0"/>
              <a:t>Final </a:t>
            </a:r>
            <a:r>
              <a:rPr lang="en-US" dirty="0" smtClean="0"/>
              <a:t>Exam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midterms:  25% each</a:t>
            </a:r>
          </a:p>
          <a:p>
            <a:r>
              <a:rPr lang="en-US" dirty="0" smtClean="0"/>
              <a:t>One Final Exam:  40%</a:t>
            </a:r>
          </a:p>
          <a:p>
            <a:r>
              <a:rPr lang="en-US" dirty="0" smtClean="0"/>
              <a:t>Quizzes:  10%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 will have 6 quizzes and I will drop the lowest 2. (1 out of first 3, 1 out of last 3).  If you miss a class you will receive a 0% for the quiz.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19788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96940" y="0"/>
            <a:ext cx="3147060" cy="40399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867400" cy="4389120"/>
          </a:xfrm>
        </p:spPr>
        <p:txBody>
          <a:bodyPr/>
          <a:lstStyle/>
          <a:p>
            <a:r>
              <a:rPr lang="en-US" dirty="0" smtClean="0"/>
              <a:t>Main text:  “Lectures in Corporate Finance”, 5</a:t>
            </a:r>
            <a:r>
              <a:rPr lang="en-US" baseline="30000" dirty="0" smtClean="0"/>
              <a:t>th</a:t>
            </a:r>
            <a:r>
              <a:rPr lang="en-US" dirty="0" smtClean="0"/>
              <a:t> ed., by </a:t>
            </a:r>
            <a:r>
              <a:rPr lang="en-US" dirty="0" err="1" smtClean="0"/>
              <a:t>Jayant</a:t>
            </a:r>
            <a:r>
              <a:rPr lang="en-US" dirty="0" smtClean="0"/>
              <a:t> Kale and Richard </a:t>
            </a:r>
            <a:r>
              <a:rPr lang="en-US" dirty="0" err="1" smtClean="0"/>
              <a:t>Fendler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Optional:  12-week subscription to The Economist, cheap student rates.  Go to </a:t>
            </a:r>
            <a:r>
              <a:rPr lang="en-US" dirty="0" smtClean="0">
                <a:hlinkClick r:id="rId3"/>
              </a:rPr>
              <a:t>http://www.economistacademic.com</a:t>
            </a:r>
            <a:r>
              <a:rPr lang="en-US" dirty="0" smtClean="0"/>
              <a:t> and use Faculty ID code 6105.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Texas Instruments BA II Plus</a:t>
            </a:r>
          </a:p>
          <a:p>
            <a:endParaRPr lang="en-US" dirty="0" smtClean="0"/>
          </a:p>
          <a:p>
            <a:r>
              <a:rPr lang="en-US" dirty="0" smtClean="0"/>
              <a:t>HP also makes a version</a:t>
            </a:r>
          </a:p>
          <a:p>
            <a:endParaRPr lang="en-US" dirty="0" smtClean="0"/>
          </a:p>
          <a:p>
            <a:r>
              <a:rPr lang="en-US" dirty="0" smtClean="0"/>
              <a:t>Can use NO calculator with a memory</a:t>
            </a:r>
          </a:p>
          <a:p>
            <a:endParaRPr lang="en-US" dirty="0" smtClean="0"/>
          </a:p>
          <a:p>
            <a:r>
              <a:rPr lang="en-US" dirty="0" smtClean="0"/>
              <a:t>We have used calculators available for $20.  First come, first serve.  Contact Prof. </a:t>
            </a:r>
            <a:r>
              <a:rPr lang="en-US" dirty="0" err="1" smtClean="0"/>
              <a:t>Genna</a:t>
            </a:r>
            <a:r>
              <a:rPr lang="en-US" dirty="0" smtClean="0"/>
              <a:t> Brown </a:t>
            </a:r>
            <a:r>
              <a:rPr lang="en-US" dirty="0" smtClean="0">
                <a:hlinkClick r:id="rId2"/>
              </a:rPr>
              <a:t>gbrown@gsu.edu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pic>
        <p:nvPicPr>
          <p:cNvPr id="4" name="Picture 3" descr="ba2pluspro_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53200" y="838200"/>
            <a:ext cx="2057400" cy="376915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/>
          <a:lstStyle/>
          <a:p>
            <a:r>
              <a:rPr lang="en-US" dirty="0" smtClean="0"/>
              <a:t>Split into 3 sections:</a:t>
            </a:r>
          </a:p>
          <a:p>
            <a:endParaRPr lang="en-US" dirty="0" smtClean="0"/>
          </a:p>
          <a:p>
            <a:r>
              <a:rPr lang="en-US" dirty="0" smtClean="0"/>
              <a:t>1)  Blending Accounting and Finance</a:t>
            </a:r>
          </a:p>
          <a:p>
            <a:r>
              <a:rPr lang="en-US" sz="2400" i="1" dirty="0" smtClean="0"/>
              <a:t>Financial Statements, F.S. Analysis, Fin. </a:t>
            </a:r>
            <a:r>
              <a:rPr lang="en-US" sz="2400" i="1" dirty="0" err="1" smtClean="0"/>
              <a:t>Mngt</a:t>
            </a:r>
            <a:endParaRPr lang="en-US" sz="2400" i="1" dirty="0" smtClean="0"/>
          </a:p>
          <a:p>
            <a:endParaRPr lang="en-US" dirty="0" smtClean="0"/>
          </a:p>
          <a:p>
            <a:r>
              <a:rPr lang="en-US" dirty="0" smtClean="0"/>
              <a:t>2) Valuation from an Investor’s point of view</a:t>
            </a:r>
          </a:p>
          <a:p>
            <a:r>
              <a:rPr lang="en-US" sz="2400" i="1" dirty="0" smtClean="0"/>
              <a:t>Time value of money, valuing stocks, valuing bonds</a:t>
            </a:r>
          </a:p>
          <a:p>
            <a:endParaRPr lang="en-US" dirty="0" smtClean="0"/>
          </a:p>
          <a:p>
            <a:r>
              <a:rPr lang="en-US" dirty="0" smtClean="0"/>
              <a:t>3) Valuation from a CFO’s point of view</a:t>
            </a:r>
          </a:p>
          <a:p>
            <a:r>
              <a:rPr lang="en-US" sz="2400" i="1" dirty="0" smtClean="0"/>
              <a:t>Capital Budgeting</a:t>
            </a:r>
            <a:endParaRPr lang="en-US" sz="24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 - 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Course gets progressively harder over time.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Keep up with the work, if you start to fall behind come to my office hours or form study groups.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334</TotalTime>
  <Words>888</Words>
  <Application>Microsoft Office PowerPoint</Application>
  <PresentationFormat>On-screen Show (4:3)</PresentationFormat>
  <Paragraphs>144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Corporation Finance FI 3300</vt:lpstr>
      <vt:lpstr>My information</vt:lpstr>
      <vt:lpstr>Today’s Agenda</vt:lpstr>
      <vt:lpstr>Syllabus – Important Highlights</vt:lpstr>
      <vt:lpstr>Grading Policy</vt:lpstr>
      <vt:lpstr>Texts</vt:lpstr>
      <vt:lpstr>Calculator</vt:lpstr>
      <vt:lpstr>Course Outline</vt:lpstr>
      <vt:lpstr>Course outline -  2</vt:lpstr>
      <vt:lpstr>Classroom rules</vt:lpstr>
      <vt:lpstr>Chapter 1- Introduction</vt:lpstr>
      <vt:lpstr>Learning Objectives</vt:lpstr>
      <vt:lpstr>Why is finance important?</vt:lpstr>
      <vt:lpstr>3 subfields of finance</vt:lpstr>
      <vt:lpstr>Basic forms of Business Organization</vt:lpstr>
      <vt:lpstr>Ownership structures</vt:lpstr>
      <vt:lpstr>Agency Problem</vt:lpstr>
      <vt:lpstr>Financial manager’s goal</vt:lpstr>
      <vt:lpstr>Accounting and Finance</vt:lpstr>
      <vt:lpstr>Cash and Value</vt:lpstr>
      <vt:lpstr>Class Summary – Why should you care?</vt:lpstr>
      <vt:lpstr>Next class</vt:lpstr>
      <vt:lpstr>Math Test</vt:lpstr>
    </vt:vector>
  </TitlesOfParts>
  <Company>Georgia State University - RCB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Corporation Finance FI 3300 – Fall 2010</dc:title>
  <dc:creator>Ryan Williams</dc:creator>
  <cp:lastModifiedBy>Ryan</cp:lastModifiedBy>
  <cp:revision>44</cp:revision>
  <dcterms:created xsi:type="dcterms:W3CDTF">2010-08-18T15:01:01Z</dcterms:created>
  <dcterms:modified xsi:type="dcterms:W3CDTF">2011-08-03T02:14:55Z</dcterms:modified>
</cp:coreProperties>
</file>